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71" r:id="rId5"/>
    <p:sldId id="259" r:id="rId6"/>
    <p:sldId id="261" r:id="rId7"/>
    <p:sldId id="275" r:id="rId8"/>
    <p:sldId id="276" r:id="rId9"/>
    <p:sldId id="277" r:id="rId10"/>
    <p:sldId id="278" r:id="rId11"/>
    <p:sldId id="279" r:id="rId12"/>
    <p:sldId id="280" r:id="rId13"/>
    <p:sldId id="281" r:id="rId14"/>
    <p:sldId id="282" r:id="rId15"/>
    <p:sldId id="283" r:id="rId16"/>
    <p:sldId id="260" r:id="rId17"/>
    <p:sldId id="269" r:id="rId18"/>
    <p:sldId id="270" r:id="rId19"/>
    <p:sldId id="273" r:id="rId20"/>
    <p:sldId id="274" r:id="rId21"/>
    <p:sldId id="284" r:id="rId22"/>
    <p:sldId id="287" r:id="rId23"/>
    <p:sldId id="285" r:id="rId24"/>
    <p:sldId id="288" r:id="rId25"/>
    <p:sldId id="286" r:id="rId26"/>
    <p:sldId id="289" r:id="rId27"/>
    <p:sldId id="290" r:id="rId28"/>
    <p:sldId id="291" r:id="rId29"/>
    <p:sldId id="266" r:id="rId30"/>
    <p:sldId id="26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6" autoAdjust="0"/>
    <p:restoredTop sz="94660"/>
  </p:normalViewPr>
  <p:slideViewPr>
    <p:cSldViewPr snapToGrid="0">
      <p:cViewPr varScale="1">
        <p:scale>
          <a:sx n="63" d="100"/>
          <a:sy n="63" d="100"/>
        </p:scale>
        <p:origin x="7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26/08/2024</a:t>
            </a:fld>
            <a:endParaRPr lang="en-GB" dirty="0"/>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dirty="0"/>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26/08/2024</a:t>
            </a:fld>
            <a:endParaRPr lang="en-GB" dirty="0"/>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dirty="0"/>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26/08/2024</a:t>
            </a:fld>
            <a:endParaRPr lang="en-GB" dirty="0"/>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dirty="0"/>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129D80DC-5609-7F84-EE09-89D156E270E5}"/>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System Architecture</a:t>
            </a:r>
            <a:endParaRPr lang="en-GB" sz="2400" b="1" dirty="0">
              <a:solidFill>
                <a:schemeClr val="bg1"/>
              </a:solidFill>
              <a:latin typeface="Neue Machina" panose="00000500000000000000" pitchFamily="50" charset="0"/>
            </a:endParaRPr>
          </a:p>
        </p:txBody>
      </p:sp>
      <p:cxnSp>
        <p:nvCxnSpPr>
          <p:cNvPr id="4" name="Straight Connector 3">
            <a:extLst>
              <a:ext uri="{FF2B5EF4-FFF2-40B4-BE49-F238E27FC236}">
                <a16:creationId xmlns:a16="http://schemas.microsoft.com/office/drawing/2014/main" id="{A59F6D6E-9318-8F36-D3E3-155EBCF50E85}"/>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C916B2C-3F00-64B0-D9DE-0653D8268A2A}"/>
              </a:ext>
            </a:extLst>
          </p:cNvPr>
          <p:cNvSpPr txBox="1"/>
          <p:nvPr/>
        </p:nvSpPr>
        <p:spPr>
          <a:xfrm>
            <a:off x="835025" y="1670612"/>
            <a:ext cx="10521950" cy="3567259"/>
          </a:xfrm>
          <a:prstGeom prst="rect">
            <a:avLst/>
          </a:prstGeom>
          <a:noFill/>
        </p:spPr>
        <p:txBody>
          <a:bodyPr wrap="square" rtlCol="0">
            <a:spAutoFit/>
          </a:bodyPr>
          <a:lstStyle/>
          <a:p>
            <a:pPr marL="457200" indent="-457200">
              <a:lnSpc>
                <a:spcPct val="150000"/>
              </a:lnSpc>
              <a:buFont typeface="+mj-lt"/>
              <a:buAutoNum type="arabicPeriod" startAt="3"/>
            </a:pPr>
            <a:r>
              <a:rPr lang="en-US" sz="1900" b="1" dirty="0">
                <a:solidFill>
                  <a:schemeClr val="bg1"/>
                </a:solidFill>
              </a:rPr>
              <a:t>Order Processing:</a:t>
            </a:r>
          </a:p>
          <a:p>
            <a:pPr>
              <a:lnSpc>
                <a:spcPct val="150000"/>
              </a:lnSpc>
            </a:pPr>
            <a:endParaRPr lang="en-US" sz="300" b="1" dirty="0">
              <a:solidFill>
                <a:schemeClr val="bg1"/>
              </a:solidFill>
            </a:endParaRPr>
          </a:p>
          <a:p>
            <a:pPr marL="1257300" lvl="2" indent="-342900">
              <a:lnSpc>
                <a:spcPct val="150000"/>
              </a:lnSpc>
              <a:buFont typeface="Arial" panose="020B0604020202020204" pitchFamily="34" charset="0"/>
              <a:buChar char="•"/>
            </a:pPr>
            <a:r>
              <a:rPr lang="en-US" sz="2000" dirty="0">
                <a:solidFill>
                  <a:schemeClr val="bg1"/>
                </a:solidFill>
              </a:rPr>
              <a:t>Manage the lifecycle of customer orders from placement to fulfillment</a:t>
            </a:r>
          </a:p>
          <a:p>
            <a:pPr marL="1257300" lvl="2" indent="-342900">
              <a:lnSpc>
                <a:spcPct val="150000"/>
              </a:lnSpc>
              <a:buFont typeface="Arial" panose="020B0604020202020204" pitchFamily="34" charset="0"/>
              <a:buChar char="•"/>
            </a:pPr>
            <a:r>
              <a:rPr lang="en-US" sz="2000" dirty="0">
                <a:solidFill>
                  <a:schemeClr val="bg1"/>
                </a:solidFill>
              </a:rPr>
              <a:t>Works seamlessly with cart, inventory, and customer management systems</a:t>
            </a:r>
          </a:p>
          <a:p>
            <a:pPr marL="1257300" lvl="2" indent="-342900">
              <a:lnSpc>
                <a:spcPct val="150000"/>
              </a:lnSpc>
              <a:buFont typeface="Arial" panose="020B0604020202020204" pitchFamily="34" charset="0"/>
              <a:buChar char="•"/>
            </a:pPr>
            <a:r>
              <a:rPr lang="en-US" sz="2000" dirty="0">
                <a:solidFill>
                  <a:schemeClr val="bg1"/>
                </a:solidFill>
              </a:rPr>
              <a:t>Order creation, status tracking, and cancellation</a:t>
            </a:r>
          </a:p>
          <a:p>
            <a:pPr marL="1257300" lvl="2" indent="-342900">
              <a:lnSpc>
                <a:spcPct val="150000"/>
              </a:lnSpc>
              <a:buFont typeface="Arial" panose="020B0604020202020204" pitchFamily="34" charset="0"/>
              <a:buChar char="•"/>
            </a:pPr>
            <a:endParaRPr lang="en-US" sz="1050" dirty="0">
              <a:solidFill>
                <a:schemeClr val="bg1"/>
              </a:solidFill>
            </a:endParaRPr>
          </a:p>
          <a:p>
            <a:pPr lvl="1">
              <a:lnSpc>
                <a:spcPct val="150000"/>
              </a:lnSpc>
            </a:pPr>
            <a:r>
              <a:rPr lang="en-US" sz="1900" b="1" dirty="0">
                <a:solidFill>
                  <a:schemeClr val="bg1"/>
                </a:solidFill>
              </a:rPr>
              <a:t>Order Data Model:</a:t>
            </a:r>
          </a:p>
          <a:p>
            <a:pPr lvl="1">
              <a:lnSpc>
                <a:spcPct val="150000"/>
              </a:lnSpc>
            </a:pPr>
            <a:endParaRPr lang="en-US" sz="300" b="1" dirty="0">
              <a:solidFill>
                <a:schemeClr val="bg1"/>
              </a:solidFill>
            </a:endParaRPr>
          </a:p>
          <a:p>
            <a:pPr lvl="1">
              <a:lnSpc>
                <a:spcPct val="150000"/>
              </a:lnSpc>
            </a:pPr>
            <a:endParaRPr lang="en-US" sz="1900" dirty="0">
              <a:solidFill>
                <a:schemeClr val="bg1"/>
              </a:solidFill>
            </a:endParaRPr>
          </a:p>
          <a:p>
            <a:pPr lvl="1">
              <a:lnSpc>
                <a:spcPct val="150000"/>
              </a:lnSpc>
            </a:pPr>
            <a:endParaRPr lang="en-US" sz="1900" b="1" dirty="0">
              <a:solidFill>
                <a:schemeClr val="bg1"/>
              </a:solidFill>
            </a:endParaRPr>
          </a:p>
        </p:txBody>
      </p:sp>
      <p:pic>
        <p:nvPicPr>
          <p:cNvPr id="9" name="Picture 8">
            <a:extLst>
              <a:ext uri="{FF2B5EF4-FFF2-40B4-BE49-F238E27FC236}">
                <a16:creationId xmlns:a16="http://schemas.microsoft.com/office/drawing/2014/main" id="{E362E86A-817C-3280-6590-34933884CC7B}"/>
              </a:ext>
            </a:extLst>
          </p:cNvPr>
          <p:cNvPicPr>
            <a:picLocks noChangeAspect="1"/>
          </p:cNvPicPr>
          <p:nvPr/>
        </p:nvPicPr>
        <p:blipFill>
          <a:blip r:embed="rId4"/>
          <a:stretch>
            <a:fillRect/>
          </a:stretch>
        </p:blipFill>
        <p:spPr>
          <a:xfrm>
            <a:off x="2195218" y="4446454"/>
            <a:ext cx="7801564" cy="2218955"/>
          </a:xfrm>
          <a:prstGeom prst="rect">
            <a:avLst/>
          </a:prstGeom>
        </p:spPr>
      </p:pic>
    </p:spTree>
    <p:extLst>
      <p:ext uri="{BB962C8B-B14F-4D97-AF65-F5344CB8AC3E}">
        <p14:creationId xmlns:p14="http://schemas.microsoft.com/office/powerpoint/2010/main" val="2021396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129D80DC-5609-7F84-EE09-89D156E270E5}"/>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System Architecture</a:t>
            </a:r>
            <a:endParaRPr lang="en-GB" sz="2400" b="1" dirty="0">
              <a:solidFill>
                <a:schemeClr val="bg1"/>
              </a:solidFill>
              <a:latin typeface="Neue Machina" panose="00000500000000000000" pitchFamily="50" charset="0"/>
            </a:endParaRPr>
          </a:p>
        </p:txBody>
      </p:sp>
      <p:cxnSp>
        <p:nvCxnSpPr>
          <p:cNvPr id="4" name="Straight Connector 3">
            <a:extLst>
              <a:ext uri="{FF2B5EF4-FFF2-40B4-BE49-F238E27FC236}">
                <a16:creationId xmlns:a16="http://schemas.microsoft.com/office/drawing/2014/main" id="{A59F6D6E-9318-8F36-D3E3-155EBCF50E85}"/>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C916B2C-3F00-64B0-D9DE-0653D8268A2A}"/>
              </a:ext>
            </a:extLst>
          </p:cNvPr>
          <p:cNvSpPr txBox="1"/>
          <p:nvPr/>
        </p:nvSpPr>
        <p:spPr>
          <a:xfrm>
            <a:off x="835025" y="1670612"/>
            <a:ext cx="10521950" cy="4871462"/>
          </a:xfrm>
          <a:prstGeom prst="rect">
            <a:avLst/>
          </a:prstGeom>
          <a:noFill/>
        </p:spPr>
        <p:txBody>
          <a:bodyPr wrap="square" rtlCol="0">
            <a:spAutoFit/>
          </a:bodyPr>
          <a:lstStyle/>
          <a:p>
            <a:pPr lvl="1">
              <a:lnSpc>
                <a:spcPct val="150000"/>
              </a:lnSpc>
            </a:pPr>
            <a:r>
              <a:rPr lang="en-US" sz="1900" b="1" dirty="0">
                <a:solidFill>
                  <a:schemeClr val="bg1"/>
                </a:solidFill>
              </a:rPr>
              <a:t>Order Line Data Model:</a:t>
            </a:r>
          </a:p>
          <a:p>
            <a:pPr>
              <a:lnSpc>
                <a:spcPct val="150000"/>
              </a:lnSpc>
            </a:pPr>
            <a:endParaRPr lang="en-US" sz="3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300" b="1" dirty="0">
              <a:solidFill>
                <a:schemeClr val="bg1"/>
              </a:solidFill>
            </a:endParaRPr>
          </a:p>
          <a:p>
            <a:pPr lvl="1">
              <a:lnSpc>
                <a:spcPct val="150000"/>
              </a:lnSpc>
            </a:pPr>
            <a:endParaRPr lang="en-US" sz="1900" dirty="0">
              <a:solidFill>
                <a:schemeClr val="bg1"/>
              </a:solidFill>
            </a:endParaRPr>
          </a:p>
          <a:p>
            <a:pPr lvl="1">
              <a:lnSpc>
                <a:spcPct val="150000"/>
              </a:lnSpc>
            </a:pPr>
            <a:endParaRPr lang="en-US" sz="1900" b="1" dirty="0">
              <a:solidFill>
                <a:schemeClr val="bg1"/>
              </a:solidFill>
            </a:endParaRPr>
          </a:p>
        </p:txBody>
      </p:sp>
      <p:sp>
        <p:nvSpPr>
          <p:cNvPr id="10" name="TextBox 9">
            <a:extLst>
              <a:ext uri="{FF2B5EF4-FFF2-40B4-BE49-F238E27FC236}">
                <a16:creationId xmlns:a16="http://schemas.microsoft.com/office/drawing/2014/main" id="{3E5675D0-CD3C-3AA1-124D-8B40F08BDB13}"/>
              </a:ext>
            </a:extLst>
          </p:cNvPr>
          <p:cNvSpPr txBox="1"/>
          <p:nvPr/>
        </p:nvSpPr>
        <p:spPr>
          <a:xfrm>
            <a:off x="835025" y="4530508"/>
            <a:ext cx="10521950" cy="6394956"/>
          </a:xfrm>
          <a:prstGeom prst="rect">
            <a:avLst/>
          </a:prstGeom>
          <a:noFill/>
        </p:spPr>
        <p:txBody>
          <a:bodyPr wrap="square" rtlCol="0">
            <a:spAutoFit/>
          </a:bodyPr>
          <a:lstStyle/>
          <a:p>
            <a:pPr lvl="1">
              <a:lnSpc>
                <a:spcPct val="150000"/>
              </a:lnSpc>
            </a:pPr>
            <a:r>
              <a:rPr lang="en-US" sz="1900" b="1" dirty="0">
                <a:solidFill>
                  <a:schemeClr val="bg1"/>
                </a:solidFill>
              </a:rPr>
              <a:t>Integration with Other Modules:</a:t>
            </a:r>
          </a:p>
          <a:p>
            <a:pPr marL="1257300" lvl="2" indent="-342900">
              <a:lnSpc>
                <a:spcPct val="150000"/>
              </a:lnSpc>
              <a:buFont typeface="Arial" panose="020B0604020202020204" pitchFamily="34" charset="0"/>
              <a:buChar char="•"/>
            </a:pPr>
            <a:r>
              <a:rPr lang="en-US" sz="1900" dirty="0">
                <a:solidFill>
                  <a:schemeClr val="bg1"/>
                </a:solidFill>
              </a:rPr>
              <a:t>Cart Management: Pulls items from the cart to create the order</a:t>
            </a:r>
          </a:p>
          <a:p>
            <a:pPr marL="1257300" lvl="2" indent="-342900">
              <a:lnSpc>
                <a:spcPct val="150000"/>
              </a:lnSpc>
              <a:buFont typeface="Arial" panose="020B0604020202020204" pitchFamily="34" charset="0"/>
              <a:buChar char="•"/>
            </a:pPr>
            <a:r>
              <a:rPr lang="en-US" sz="1900" dirty="0">
                <a:solidFill>
                  <a:schemeClr val="bg1"/>
                </a:solidFill>
              </a:rPr>
              <a:t>Customer Data: Associates orders with customer profiles for tracking and history</a:t>
            </a:r>
          </a:p>
          <a:p>
            <a:pPr marL="1257300" lvl="2" indent="-342900">
              <a:lnSpc>
                <a:spcPct val="150000"/>
              </a:lnSpc>
              <a:buFont typeface="Arial" panose="020B0604020202020204" pitchFamily="34" charset="0"/>
              <a:buChar char="•"/>
            </a:pPr>
            <a:r>
              <a:rPr lang="en-US" sz="1900" dirty="0">
                <a:solidFill>
                  <a:schemeClr val="bg1"/>
                </a:solidFill>
              </a:rPr>
              <a:t>Inventory System: Updates inventory levels based on the ordered items</a:t>
            </a:r>
          </a:p>
          <a:p>
            <a:pPr marL="1257300" lvl="2" indent="-342900">
              <a:lnSpc>
                <a:spcPct val="150000"/>
              </a:lnSpc>
              <a:buFont typeface="Arial" panose="020B0604020202020204" pitchFamily="34" charset="0"/>
              <a:buChar char="•"/>
            </a:pPr>
            <a:endParaRPr lang="en-US" sz="1900" dirty="0">
              <a:solidFill>
                <a:schemeClr val="bg1"/>
              </a:solidFill>
            </a:endParaRPr>
          </a:p>
          <a:p>
            <a:pPr lvl="1">
              <a:lnSpc>
                <a:spcPct val="150000"/>
              </a:lnSpc>
            </a:pPr>
            <a:endParaRPr lang="en-US" sz="1900" b="1" dirty="0">
              <a:solidFill>
                <a:schemeClr val="bg1"/>
              </a:solidFill>
            </a:endParaRPr>
          </a:p>
          <a:p>
            <a:pPr>
              <a:lnSpc>
                <a:spcPct val="150000"/>
              </a:lnSpc>
            </a:pPr>
            <a:endParaRPr lang="en-US" sz="3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300" b="1" dirty="0">
              <a:solidFill>
                <a:schemeClr val="bg1"/>
              </a:solidFill>
            </a:endParaRPr>
          </a:p>
          <a:p>
            <a:pPr lvl="1">
              <a:lnSpc>
                <a:spcPct val="150000"/>
              </a:lnSpc>
            </a:pPr>
            <a:endParaRPr lang="en-US" sz="1900" dirty="0">
              <a:solidFill>
                <a:schemeClr val="bg1"/>
              </a:solidFill>
            </a:endParaRPr>
          </a:p>
          <a:p>
            <a:pPr lvl="1">
              <a:lnSpc>
                <a:spcPct val="150000"/>
              </a:lnSpc>
            </a:pPr>
            <a:endParaRPr lang="en-US" sz="1900" b="1" dirty="0">
              <a:solidFill>
                <a:schemeClr val="bg1"/>
              </a:solidFill>
            </a:endParaRPr>
          </a:p>
        </p:txBody>
      </p:sp>
      <p:pic>
        <p:nvPicPr>
          <p:cNvPr id="7" name="Picture 6">
            <a:extLst>
              <a:ext uri="{FF2B5EF4-FFF2-40B4-BE49-F238E27FC236}">
                <a16:creationId xmlns:a16="http://schemas.microsoft.com/office/drawing/2014/main" id="{75E066E0-284A-CBFE-6656-CD2469A93EE9}"/>
              </a:ext>
            </a:extLst>
          </p:cNvPr>
          <p:cNvPicPr>
            <a:picLocks noChangeAspect="1"/>
          </p:cNvPicPr>
          <p:nvPr/>
        </p:nvPicPr>
        <p:blipFill>
          <a:blip r:embed="rId4"/>
          <a:stretch>
            <a:fillRect/>
          </a:stretch>
        </p:blipFill>
        <p:spPr>
          <a:xfrm>
            <a:off x="1593225" y="2201637"/>
            <a:ext cx="8338175" cy="2244211"/>
          </a:xfrm>
          <a:prstGeom prst="rect">
            <a:avLst/>
          </a:prstGeom>
        </p:spPr>
      </p:pic>
    </p:spTree>
    <p:extLst>
      <p:ext uri="{BB962C8B-B14F-4D97-AF65-F5344CB8AC3E}">
        <p14:creationId xmlns:p14="http://schemas.microsoft.com/office/powerpoint/2010/main" val="2198275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129D80DC-5609-7F84-EE09-89D156E270E5}"/>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System Architecture</a:t>
            </a:r>
            <a:endParaRPr lang="en-GB" sz="2400" b="1" dirty="0">
              <a:solidFill>
                <a:schemeClr val="bg1"/>
              </a:solidFill>
              <a:latin typeface="Neue Machina" panose="00000500000000000000" pitchFamily="50" charset="0"/>
            </a:endParaRPr>
          </a:p>
        </p:txBody>
      </p:sp>
      <p:cxnSp>
        <p:nvCxnSpPr>
          <p:cNvPr id="4" name="Straight Connector 3">
            <a:extLst>
              <a:ext uri="{FF2B5EF4-FFF2-40B4-BE49-F238E27FC236}">
                <a16:creationId xmlns:a16="http://schemas.microsoft.com/office/drawing/2014/main" id="{A59F6D6E-9318-8F36-D3E3-155EBCF50E85}"/>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C916B2C-3F00-64B0-D9DE-0653D8268A2A}"/>
              </a:ext>
            </a:extLst>
          </p:cNvPr>
          <p:cNvSpPr txBox="1"/>
          <p:nvPr/>
        </p:nvSpPr>
        <p:spPr>
          <a:xfrm>
            <a:off x="835025" y="1670612"/>
            <a:ext cx="10521950" cy="3567259"/>
          </a:xfrm>
          <a:prstGeom prst="rect">
            <a:avLst/>
          </a:prstGeom>
          <a:noFill/>
        </p:spPr>
        <p:txBody>
          <a:bodyPr wrap="square" rtlCol="0">
            <a:spAutoFit/>
          </a:bodyPr>
          <a:lstStyle/>
          <a:p>
            <a:pPr marL="457200" indent="-457200">
              <a:lnSpc>
                <a:spcPct val="150000"/>
              </a:lnSpc>
              <a:buFont typeface="+mj-lt"/>
              <a:buAutoNum type="arabicPeriod" startAt="4"/>
            </a:pPr>
            <a:r>
              <a:rPr lang="en-US" sz="1900" b="1" dirty="0">
                <a:solidFill>
                  <a:schemeClr val="bg1"/>
                </a:solidFill>
              </a:rPr>
              <a:t>Inventory Management:</a:t>
            </a:r>
          </a:p>
          <a:p>
            <a:pPr>
              <a:lnSpc>
                <a:spcPct val="150000"/>
              </a:lnSpc>
            </a:pPr>
            <a:endParaRPr lang="en-US" sz="300" b="1" dirty="0">
              <a:solidFill>
                <a:schemeClr val="bg1"/>
              </a:solidFill>
            </a:endParaRPr>
          </a:p>
          <a:p>
            <a:pPr marL="1257300" lvl="2" indent="-342900">
              <a:lnSpc>
                <a:spcPct val="150000"/>
              </a:lnSpc>
              <a:buFont typeface="Arial" panose="020B0604020202020204" pitchFamily="34" charset="0"/>
              <a:buChar char="•"/>
            </a:pPr>
            <a:r>
              <a:rPr lang="en-US" sz="2000" dirty="0">
                <a:solidFill>
                  <a:schemeClr val="bg1"/>
                </a:solidFill>
              </a:rPr>
              <a:t>Efficiently manage stock levels, track inventory status, and support product availability</a:t>
            </a:r>
          </a:p>
          <a:p>
            <a:pPr marL="1257300" lvl="2" indent="-342900">
              <a:lnSpc>
                <a:spcPct val="150000"/>
              </a:lnSpc>
              <a:buFont typeface="Arial" panose="020B0604020202020204" pitchFamily="34" charset="0"/>
              <a:buChar char="•"/>
            </a:pPr>
            <a:r>
              <a:rPr lang="en-US" sz="2000" dirty="0">
                <a:solidFill>
                  <a:schemeClr val="bg1"/>
                </a:solidFill>
              </a:rPr>
              <a:t>Works seamlessly with product, order, and cart management systems</a:t>
            </a:r>
          </a:p>
          <a:p>
            <a:pPr marL="1257300" lvl="2" indent="-342900">
              <a:lnSpc>
                <a:spcPct val="150000"/>
              </a:lnSpc>
              <a:buFont typeface="Arial" panose="020B0604020202020204" pitchFamily="34" charset="0"/>
              <a:buChar char="•"/>
            </a:pPr>
            <a:r>
              <a:rPr lang="en-US" sz="2000" dirty="0">
                <a:solidFill>
                  <a:schemeClr val="bg1"/>
                </a:solidFill>
              </a:rPr>
              <a:t>Inventory tracking, updates, and status management</a:t>
            </a:r>
          </a:p>
          <a:p>
            <a:pPr marL="1257300" lvl="2" indent="-342900">
              <a:lnSpc>
                <a:spcPct val="150000"/>
              </a:lnSpc>
              <a:buFont typeface="Arial" panose="020B0604020202020204" pitchFamily="34" charset="0"/>
              <a:buChar char="•"/>
            </a:pPr>
            <a:endParaRPr lang="en-US" sz="500" dirty="0">
              <a:solidFill>
                <a:schemeClr val="bg1"/>
              </a:solidFill>
            </a:endParaRPr>
          </a:p>
          <a:p>
            <a:pPr lvl="1">
              <a:lnSpc>
                <a:spcPct val="150000"/>
              </a:lnSpc>
            </a:pPr>
            <a:r>
              <a:rPr lang="en-US" sz="1900" b="1" dirty="0">
                <a:solidFill>
                  <a:schemeClr val="bg1"/>
                </a:solidFill>
              </a:rPr>
              <a:t>Inventory Data Model:</a:t>
            </a:r>
          </a:p>
          <a:p>
            <a:pPr lvl="1">
              <a:lnSpc>
                <a:spcPct val="150000"/>
              </a:lnSpc>
            </a:pPr>
            <a:endParaRPr lang="en-US" sz="300" b="1" dirty="0">
              <a:solidFill>
                <a:schemeClr val="bg1"/>
              </a:solidFill>
            </a:endParaRPr>
          </a:p>
          <a:p>
            <a:pPr lvl="1">
              <a:lnSpc>
                <a:spcPct val="150000"/>
              </a:lnSpc>
            </a:pPr>
            <a:endParaRPr lang="en-US" sz="1900" dirty="0">
              <a:solidFill>
                <a:schemeClr val="bg1"/>
              </a:solidFill>
            </a:endParaRPr>
          </a:p>
          <a:p>
            <a:pPr lvl="1">
              <a:lnSpc>
                <a:spcPct val="150000"/>
              </a:lnSpc>
            </a:pPr>
            <a:endParaRPr lang="en-US" sz="1900" b="1" dirty="0">
              <a:solidFill>
                <a:schemeClr val="bg1"/>
              </a:solidFill>
            </a:endParaRPr>
          </a:p>
        </p:txBody>
      </p:sp>
      <p:pic>
        <p:nvPicPr>
          <p:cNvPr id="10" name="Picture 9">
            <a:extLst>
              <a:ext uri="{FF2B5EF4-FFF2-40B4-BE49-F238E27FC236}">
                <a16:creationId xmlns:a16="http://schemas.microsoft.com/office/drawing/2014/main" id="{AB50092F-002A-C88F-1E0D-95666F6E3328}"/>
              </a:ext>
            </a:extLst>
          </p:cNvPr>
          <p:cNvPicPr>
            <a:picLocks noChangeAspect="1"/>
          </p:cNvPicPr>
          <p:nvPr/>
        </p:nvPicPr>
        <p:blipFill>
          <a:blip r:embed="rId4"/>
          <a:stretch>
            <a:fillRect/>
          </a:stretch>
        </p:blipFill>
        <p:spPr>
          <a:xfrm>
            <a:off x="1388835" y="4261994"/>
            <a:ext cx="9634765" cy="2308708"/>
          </a:xfrm>
          <a:prstGeom prst="rect">
            <a:avLst/>
          </a:prstGeom>
        </p:spPr>
      </p:pic>
    </p:spTree>
    <p:extLst>
      <p:ext uri="{BB962C8B-B14F-4D97-AF65-F5344CB8AC3E}">
        <p14:creationId xmlns:p14="http://schemas.microsoft.com/office/powerpoint/2010/main" val="41927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129D80DC-5609-7F84-EE09-89D156E270E5}"/>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System Architecture</a:t>
            </a:r>
            <a:endParaRPr lang="en-GB" sz="2400" b="1" dirty="0">
              <a:solidFill>
                <a:schemeClr val="bg1"/>
              </a:solidFill>
              <a:latin typeface="Neue Machina" panose="00000500000000000000" pitchFamily="50" charset="0"/>
            </a:endParaRPr>
          </a:p>
        </p:txBody>
      </p:sp>
      <p:cxnSp>
        <p:nvCxnSpPr>
          <p:cNvPr id="4" name="Straight Connector 3">
            <a:extLst>
              <a:ext uri="{FF2B5EF4-FFF2-40B4-BE49-F238E27FC236}">
                <a16:creationId xmlns:a16="http://schemas.microsoft.com/office/drawing/2014/main" id="{A59F6D6E-9318-8F36-D3E3-155EBCF50E85}"/>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E5675D0-CD3C-3AA1-124D-8B40F08BDB13}"/>
              </a:ext>
            </a:extLst>
          </p:cNvPr>
          <p:cNvSpPr txBox="1"/>
          <p:nvPr/>
        </p:nvSpPr>
        <p:spPr>
          <a:xfrm>
            <a:off x="568325" y="1688594"/>
            <a:ext cx="10521950" cy="6856621"/>
          </a:xfrm>
          <a:prstGeom prst="rect">
            <a:avLst/>
          </a:prstGeom>
          <a:noFill/>
        </p:spPr>
        <p:txBody>
          <a:bodyPr wrap="square" rtlCol="0">
            <a:spAutoFit/>
          </a:bodyPr>
          <a:lstStyle/>
          <a:p>
            <a:pPr lvl="1">
              <a:lnSpc>
                <a:spcPct val="150000"/>
              </a:lnSpc>
            </a:pPr>
            <a:r>
              <a:rPr lang="en-US" sz="1900" b="1" dirty="0">
                <a:solidFill>
                  <a:schemeClr val="bg1"/>
                </a:solidFill>
              </a:rPr>
              <a:t>Integration with Other Modules:</a:t>
            </a:r>
          </a:p>
          <a:p>
            <a:pPr marL="1257300" lvl="2" indent="-342900">
              <a:lnSpc>
                <a:spcPct val="150000"/>
              </a:lnSpc>
              <a:buFont typeface="Arial" panose="020B0604020202020204" pitchFamily="34" charset="0"/>
              <a:buChar char="•"/>
            </a:pPr>
            <a:r>
              <a:rPr lang="en-US" sz="1900" dirty="0">
                <a:solidFill>
                  <a:schemeClr val="bg1"/>
                </a:solidFill>
              </a:rPr>
              <a:t>Product Management: Links inventory levels to specific products</a:t>
            </a:r>
          </a:p>
          <a:p>
            <a:pPr marL="1257300" lvl="2" indent="-342900">
              <a:lnSpc>
                <a:spcPct val="150000"/>
              </a:lnSpc>
              <a:buFont typeface="Arial" panose="020B0604020202020204" pitchFamily="34" charset="0"/>
              <a:buChar char="•"/>
            </a:pPr>
            <a:r>
              <a:rPr lang="en-US" sz="1900" dirty="0">
                <a:solidFill>
                  <a:schemeClr val="bg1"/>
                </a:solidFill>
              </a:rPr>
              <a:t>Order Processing: Adjusts inventory levels based on orders placed</a:t>
            </a:r>
          </a:p>
          <a:p>
            <a:pPr marL="1257300" lvl="2" indent="-342900">
              <a:lnSpc>
                <a:spcPct val="150000"/>
              </a:lnSpc>
              <a:buFont typeface="Arial" panose="020B0604020202020204" pitchFamily="34" charset="0"/>
              <a:buChar char="•"/>
            </a:pPr>
            <a:r>
              <a:rPr lang="en-US" sz="1900" dirty="0">
                <a:solidFill>
                  <a:schemeClr val="bg1"/>
                </a:solidFill>
              </a:rPr>
              <a:t>Cart Management: Updates stock availability as items are added or removed from carts</a:t>
            </a:r>
            <a:endParaRPr lang="en-US" sz="1900" b="1" dirty="0">
              <a:solidFill>
                <a:schemeClr val="bg1"/>
              </a:solidFill>
            </a:endParaRPr>
          </a:p>
          <a:p>
            <a:pPr marL="1257300" lvl="2" indent="-342900">
              <a:lnSpc>
                <a:spcPct val="150000"/>
              </a:lnSpc>
              <a:buFont typeface="Arial" panose="020B0604020202020204" pitchFamily="34" charset="0"/>
              <a:buChar char="•"/>
            </a:pPr>
            <a:endParaRPr lang="en-US" sz="500" b="1" dirty="0">
              <a:solidFill>
                <a:schemeClr val="bg1"/>
              </a:solidFill>
            </a:endParaRPr>
          </a:p>
          <a:p>
            <a:pPr lvl="1">
              <a:lnSpc>
                <a:spcPct val="150000"/>
              </a:lnSpc>
            </a:pPr>
            <a:r>
              <a:rPr lang="en-US" sz="1900" b="1" dirty="0">
                <a:solidFill>
                  <a:schemeClr val="bg1"/>
                </a:solidFill>
              </a:rPr>
              <a:t>Inventory Workflow:</a:t>
            </a:r>
          </a:p>
          <a:p>
            <a:pPr marL="1257300" lvl="2" indent="-342900">
              <a:lnSpc>
                <a:spcPct val="150000"/>
              </a:lnSpc>
              <a:buFont typeface="Arial" panose="020B0604020202020204" pitchFamily="34" charset="0"/>
              <a:buChar char="•"/>
            </a:pPr>
            <a:r>
              <a:rPr lang="en-US" sz="1900" dirty="0">
                <a:solidFill>
                  <a:schemeClr val="bg1"/>
                </a:solidFill>
              </a:rPr>
              <a:t>Inventory Addition: Adds new stock to the system with product details</a:t>
            </a:r>
          </a:p>
          <a:p>
            <a:pPr marL="1257300" lvl="2" indent="-342900">
              <a:lnSpc>
                <a:spcPct val="150000"/>
              </a:lnSpc>
              <a:buFont typeface="Arial" panose="020B0604020202020204" pitchFamily="34" charset="0"/>
              <a:buChar char="•"/>
            </a:pPr>
            <a:r>
              <a:rPr lang="en-US" sz="1900" dirty="0">
                <a:solidFill>
                  <a:schemeClr val="bg1"/>
                </a:solidFill>
              </a:rPr>
              <a:t>Inventory Update: Modifies existing inventory records as needed</a:t>
            </a:r>
          </a:p>
          <a:p>
            <a:pPr marL="1257300" lvl="2" indent="-342900">
              <a:lnSpc>
                <a:spcPct val="150000"/>
              </a:lnSpc>
              <a:buFont typeface="Arial" panose="020B0604020202020204" pitchFamily="34" charset="0"/>
              <a:buChar char="•"/>
            </a:pPr>
            <a:r>
              <a:rPr lang="en-US" sz="1900" dirty="0">
                <a:solidFill>
                  <a:schemeClr val="bg1"/>
                </a:solidFill>
              </a:rPr>
              <a:t>Inventory Status: Monitors and updates the status of inventory items</a:t>
            </a:r>
          </a:p>
          <a:p>
            <a:pPr marL="800100" lvl="1" indent="-342900">
              <a:lnSpc>
                <a:spcPct val="150000"/>
              </a:lnSpc>
              <a:buFont typeface="Arial" panose="020B0604020202020204" pitchFamily="34" charset="0"/>
              <a:buChar char="•"/>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300" b="1" dirty="0">
              <a:solidFill>
                <a:schemeClr val="bg1"/>
              </a:solidFill>
            </a:endParaRPr>
          </a:p>
          <a:p>
            <a:pPr lvl="1">
              <a:lnSpc>
                <a:spcPct val="150000"/>
              </a:lnSpc>
            </a:pPr>
            <a:endParaRPr lang="en-US" sz="1900" dirty="0">
              <a:solidFill>
                <a:schemeClr val="bg1"/>
              </a:solidFill>
            </a:endParaRPr>
          </a:p>
          <a:p>
            <a:pPr lvl="1">
              <a:lnSpc>
                <a:spcPct val="150000"/>
              </a:lnSpc>
            </a:pPr>
            <a:endParaRPr lang="en-US" sz="1900" b="1" dirty="0">
              <a:solidFill>
                <a:schemeClr val="bg1"/>
              </a:solidFill>
            </a:endParaRPr>
          </a:p>
        </p:txBody>
      </p:sp>
    </p:spTree>
    <p:extLst>
      <p:ext uri="{BB962C8B-B14F-4D97-AF65-F5344CB8AC3E}">
        <p14:creationId xmlns:p14="http://schemas.microsoft.com/office/powerpoint/2010/main" val="3996173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129D80DC-5609-7F84-EE09-89D156E270E5}"/>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System Architecture</a:t>
            </a:r>
            <a:endParaRPr lang="en-GB" sz="2400" b="1" dirty="0">
              <a:solidFill>
                <a:schemeClr val="bg1"/>
              </a:solidFill>
              <a:latin typeface="Neue Machina" panose="00000500000000000000" pitchFamily="50" charset="0"/>
            </a:endParaRPr>
          </a:p>
        </p:txBody>
      </p:sp>
      <p:cxnSp>
        <p:nvCxnSpPr>
          <p:cNvPr id="4" name="Straight Connector 3">
            <a:extLst>
              <a:ext uri="{FF2B5EF4-FFF2-40B4-BE49-F238E27FC236}">
                <a16:creationId xmlns:a16="http://schemas.microsoft.com/office/drawing/2014/main" id="{A59F6D6E-9318-8F36-D3E3-155EBCF50E85}"/>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C916B2C-3F00-64B0-D9DE-0653D8268A2A}"/>
              </a:ext>
            </a:extLst>
          </p:cNvPr>
          <p:cNvSpPr txBox="1"/>
          <p:nvPr/>
        </p:nvSpPr>
        <p:spPr>
          <a:xfrm>
            <a:off x="835025" y="1670612"/>
            <a:ext cx="10521950" cy="2747804"/>
          </a:xfrm>
          <a:prstGeom prst="rect">
            <a:avLst/>
          </a:prstGeom>
          <a:noFill/>
        </p:spPr>
        <p:txBody>
          <a:bodyPr wrap="square" rtlCol="0">
            <a:spAutoFit/>
          </a:bodyPr>
          <a:lstStyle/>
          <a:p>
            <a:pPr>
              <a:lnSpc>
                <a:spcPct val="150000"/>
              </a:lnSpc>
            </a:pPr>
            <a:r>
              <a:rPr lang="en-US" sz="1900" b="1" dirty="0">
                <a:solidFill>
                  <a:schemeClr val="bg1"/>
                </a:solidFill>
              </a:rPr>
              <a:t>5.     Product Management :</a:t>
            </a:r>
          </a:p>
          <a:p>
            <a:pPr marL="914400" lvl="1" indent="-457200">
              <a:lnSpc>
                <a:spcPct val="150000"/>
              </a:lnSpc>
              <a:buFont typeface="Arial" panose="020B0604020202020204" pitchFamily="34" charset="0"/>
              <a:buChar char="•"/>
            </a:pPr>
            <a:r>
              <a:rPr lang="en-US" sz="2000" dirty="0">
                <a:solidFill>
                  <a:schemeClr val="bg1"/>
                </a:solidFill>
              </a:rPr>
              <a:t>Enables the addition of new products with comprehensive details</a:t>
            </a:r>
          </a:p>
          <a:p>
            <a:pPr marL="914400" lvl="1" indent="-457200">
              <a:lnSpc>
                <a:spcPct val="150000"/>
              </a:lnSpc>
              <a:buFont typeface="Arial" panose="020B0604020202020204" pitchFamily="34" charset="0"/>
              <a:buChar char="•"/>
            </a:pPr>
            <a:r>
              <a:rPr lang="en-US" sz="2000" dirty="0">
                <a:solidFill>
                  <a:schemeClr val="bg1"/>
                </a:solidFill>
              </a:rPr>
              <a:t>Allows modifications to existing product information</a:t>
            </a:r>
          </a:p>
          <a:p>
            <a:pPr marL="914400" lvl="1" indent="-457200">
              <a:lnSpc>
                <a:spcPct val="150000"/>
              </a:lnSpc>
              <a:buFont typeface="Arial" panose="020B0604020202020204" pitchFamily="34" charset="0"/>
              <a:buChar char="•"/>
            </a:pPr>
            <a:r>
              <a:rPr lang="en-US" sz="2000" dirty="0">
                <a:solidFill>
                  <a:schemeClr val="bg1"/>
                </a:solidFill>
              </a:rPr>
              <a:t>Facilitates product searches by name, category, and price</a:t>
            </a:r>
          </a:p>
          <a:p>
            <a:pPr lvl="1">
              <a:lnSpc>
                <a:spcPct val="150000"/>
              </a:lnSpc>
            </a:pPr>
            <a:r>
              <a:rPr lang="en-US" sz="1900" b="1" dirty="0">
                <a:solidFill>
                  <a:schemeClr val="bg1"/>
                </a:solidFill>
              </a:rPr>
              <a:t>Product Data Model :</a:t>
            </a:r>
          </a:p>
          <a:p>
            <a:pPr lvl="1">
              <a:lnSpc>
                <a:spcPct val="150000"/>
              </a:lnSpc>
            </a:pPr>
            <a:endParaRPr lang="en-US" sz="1900" b="1" dirty="0">
              <a:solidFill>
                <a:schemeClr val="bg1"/>
              </a:solidFill>
            </a:endParaRPr>
          </a:p>
        </p:txBody>
      </p:sp>
      <p:pic>
        <p:nvPicPr>
          <p:cNvPr id="7" name="Picture 6">
            <a:extLst>
              <a:ext uri="{FF2B5EF4-FFF2-40B4-BE49-F238E27FC236}">
                <a16:creationId xmlns:a16="http://schemas.microsoft.com/office/drawing/2014/main" id="{623D3781-92F1-B046-1B1C-0E6989FE5F9D}"/>
              </a:ext>
            </a:extLst>
          </p:cNvPr>
          <p:cNvPicPr>
            <a:picLocks noChangeAspect="1"/>
          </p:cNvPicPr>
          <p:nvPr/>
        </p:nvPicPr>
        <p:blipFill>
          <a:blip r:embed="rId4"/>
          <a:stretch>
            <a:fillRect/>
          </a:stretch>
        </p:blipFill>
        <p:spPr>
          <a:xfrm>
            <a:off x="1806010" y="4149018"/>
            <a:ext cx="8097380" cy="2076740"/>
          </a:xfrm>
          <a:prstGeom prst="rect">
            <a:avLst/>
          </a:prstGeom>
        </p:spPr>
      </p:pic>
    </p:spTree>
    <p:extLst>
      <p:ext uri="{BB962C8B-B14F-4D97-AF65-F5344CB8AC3E}">
        <p14:creationId xmlns:p14="http://schemas.microsoft.com/office/powerpoint/2010/main" val="4218922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129D80DC-5609-7F84-EE09-89D156E270E5}"/>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System Architecture</a:t>
            </a:r>
            <a:endParaRPr lang="en-GB" sz="2400" b="1" dirty="0">
              <a:solidFill>
                <a:schemeClr val="bg1"/>
              </a:solidFill>
              <a:latin typeface="Neue Machina" panose="00000500000000000000" pitchFamily="50" charset="0"/>
            </a:endParaRPr>
          </a:p>
        </p:txBody>
      </p:sp>
      <p:cxnSp>
        <p:nvCxnSpPr>
          <p:cNvPr id="4" name="Straight Connector 3">
            <a:extLst>
              <a:ext uri="{FF2B5EF4-FFF2-40B4-BE49-F238E27FC236}">
                <a16:creationId xmlns:a16="http://schemas.microsoft.com/office/drawing/2014/main" id="{A59F6D6E-9318-8F36-D3E3-155EBCF50E85}"/>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C916B2C-3F00-64B0-D9DE-0653D8268A2A}"/>
              </a:ext>
            </a:extLst>
          </p:cNvPr>
          <p:cNvSpPr txBox="1"/>
          <p:nvPr/>
        </p:nvSpPr>
        <p:spPr>
          <a:xfrm>
            <a:off x="835025" y="1670612"/>
            <a:ext cx="10521950" cy="4178965"/>
          </a:xfrm>
          <a:prstGeom prst="rect">
            <a:avLst/>
          </a:prstGeom>
          <a:noFill/>
        </p:spPr>
        <p:txBody>
          <a:bodyPr wrap="square" rtlCol="0">
            <a:spAutoFit/>
          </a:bodyPr>
          <a:lstStyle/>
          <a:p>
            <a:pPr>
              <a:lnSpc>
                <a:spcPct val="150000"/>
              </a:lnSpc>
            </a:pPr>
            <a:r>
              <a:rPr lang="en-US" sz="1900" b="1" dirty="0">
                <a:solidFill>
                  <a:schemeClr val="bg1"/>
                </a:solidFill>
              </a:rPr>
              <a:t>        Exception Handling:</a:t>
            </a:r>
          </a:p>
          <a:p>
            <a:pPr>
              <a:lnSpc>
                <a:spcPct val="150000"/>
              </a:lnSpc>
            </a:pPr>
            <a:endParaRPr lang="en-US" sz="300" b="1" dirty="0">
              <a:solidFill>
                <a:schemeClr val="bg1"/>
              </a:solidFill>
            </a:endParaRPr>
          </a:p>
          <a:p>
            <a:pPr marL="1257300" lvl="2" indent="-342900">
              <a:lnSpc>
                <a:spcPct val="150000"/>
              </a:lnSpc>
              <a:buFont typeface="Arial" panose="020B0604020202020204" pitchFamily="34" charset="0"/>
              <a:buChar char="•"/>
            </a:pPr>
            <a:r>
              <a:rPr lang="en-US" sz="2000" b="1" dirty="0">
                <a:solidFill>
                  <a:schemeClr val="bg1"/>
                </a:solidFill>
              </a:rPr>
              <a:t>ProductNotFoundException:</a:t>
            </a:r>
            <a:r>
              <a:rPr lang="en-US" sz="2000" dirty="0">
                <a:solidFill>
                  <a:schemeClr val="bg1"/>
                </a:solidFill>
              </a:rPr>
              <a:t> Handles errors related to missing products.</a:t>
            </a:r>
          </a:p>
          <a:p>
            <a:pPr marL="1257300" lvl="2" indent="-342900">
              <a:lnSpc>
                <a:spcPct val="150000"/>
              </a:lnSpc>
              <a:buFont typeface="Arial" panose="020B0604020202020204" pitchFamily="34" charset="0"/>
              <a:buChar char="•"/>
            </a:pPr>
            <a:r>
              <a:rPr lang="en-US" sz="2000" dirty="0">
                <a:solidFill>
                  <a:schemeClr val="bg1"/>
                </a:solidFill>
              </a:rPr>
              <a:t>Validation Errors : Manages issues related to invalid data input or constraints.</a:t>
            </a:r>
          </a:p>
          <a:p>
            <a:pPr lvl="1">
              <a:lnSpc>
                <a:spcPct val="150000"/>
              </a:lnSpc>
            </a:pPr>
            <a:r>
              <a:rPr lang="en-US" sz="1900" b="1" dirty="0">
                <a:solidFill>
                  <a:schemeClr val="bg1"/>
                </a:solidFill>
              </a:rPr>
              <a:t>Integration with Other Modules:</a:t>
            </a:r>
          </a:p>
          <a:p>
            <a:pPr lvl="1">
              <a:lnSpc>
                <a:spcPct val="150000"/>
              </a:lnSpc>
            </a:pPr>
            <a:endParaRPr lang="en-US" sz="300" b="1" dirty="0">
              <a:solidFill>
                <a:schemeClr val="bg1"/>
              </a:solidFill>
            </a:endParaRPr>
          </a:p>
          <a:p>
            <a:pPr marL="1257300" lvl="2" indent="-342900">
              <a:lnSpc>
                <a:spcPct val="150000"/>
              </a:lnSpc>
              <a:buFont typeface="Arial" panose="020B0604020202020204" pitchFamily="34" charset="0"/>
              <a:buChar char="•"/>
            </a:pPr>
            <a:r>
              <a:rPr lang="en-US" sz="1900" dirty="0">
                <a:solidFill>
                  <a:schemeClr val="bg1"/>
                </a:solidFill>
              </a:rPr>
              <a:t>Inventory Management: Links product details to inventory records</a:t>
            </a:r>
          </a:p>
          <a:p>
            <a:pPr marL="1257300" lvl="2" indent="-342900">
              <a:lnSpc>
                <a:spcPct val="150000"/>
              </a:lnSpc>
              <a:buFont typeface="Arial" panose="020B0604020202020204" pitchFamily="34" charset="0"/>
              <a:buChar char="•"/>
            </a:pPr>
            <a:r>
              <a:rPr lang="en-US" sz="1900" dirty="0">
                <a:solidFill>
                  <a:schemeClr val="bg1"/>
                </a:solidFill>
              </a:rPr>
              <a:t>Cart Management: Ensures product details are accurate when added to carts</a:t>
            </a:r>
          </a:p>
          <a:p>
            <a:pPr marL="1257300" lvl="2" indent="-342900">
              <a:lnSpc>
                <a:spcPct val="150000"/>
              </a:lnSpc>
              <a:buFont typeface="Arial" panose="020B0604020202020204" pitchFamily="34" charset="0"/>
              <a:buChar char="•"/>
            </a:pPr>
            <a:r>
              <a:rPr lang="en-US" sz="1900" dirty="0">
                <a:solidFill>
                  <a:schemeClr val="bg1"/>
                </a:solidFill>
              </a:rPr>
              <a:t>Order Processing: Reflects accurate product information in orders</a:t>
            </a:r>
          </a:p>
          <a:p>
            <a:pPr lvl="1">
              <a:lnSpc>
                <a:spcPct val="150000"/>
              </a:lnSpc>
            </a:pPr>
            <a:endParaRPr lang="en-US" sz="1900" dirty="0">
              <a:solidFill>
                <a:schemeClr val="bg1"/>
              </a:solidFill>
            </a:endParaRPr>
          </a:p>
          <a:p>
            <a:pPr lvl="1">
              <a:lnSpc>
                <a:spcPct val="150000"/>
              </a:lnSpc>
            </a:pPr>
            <a:endParaRPr lang="en-US" sz="1900" b="1" dirty="0">
              <a:solidFill>
                <a:schemeClr val="bg1"/>
              </a:solidFill>
            </a:endParaRPr>
          </a:p>
        </p:txBody>
      </p:sp>
    </p:spTree>
    <p:extLst>
      <p:ext uri="{BB962C8B-B14F-4D97-AF65-F5344CB8AC3E}">
        <p14:creationId xmlns:p14="http://schemas.microsoft.com/office/powerpoint/2010/main" val="4242223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C36C485-837F-1F55-5A45-2511E9CD32DD}"/>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Class Diagram</a:t>
            </a:r>
            <a:endParaRPr lang="en-GB" sz="2400" b="1" dirty="0">
              <a:solidFill>
                <a:schemeClr val="bg1"/>
              </a:solidFill>
              <a:latin typeface="Neue Machina" panose="00000500000000000000" pitchFamily="50" charset="0"/>
            </a:endParaRPr>
          </a:p>
        </p:txBody>
      </p:sp>
      <p:pic>
        <p:nvPicPr>
          <p:cNvPr id="9" name="Picture 8" descr="A diagram of a product&#10;&#10;Description automatically generated">
            <a:extLst>
              <a:ext uri="{FF2B5EF4-FFF2-40B4-BE49-F238E27FC236}">
                <a16:creationId xmlns:a16="http://schemas.microsoft.com/office/drawing/2014/main" id="{B2809D8B-C017-FAC0-06F3-235F10DCE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2257" y="1522972"/>
            <a:ext cx="4477943" cy="5122807"/>
          </a:xfrm>
          <a:prstGeom prst="rect">
            <a:avLst/>
          </a:prstGeom>
        </p:spPr>
      </p:pic>
    </p:spTree>
    <p:extLst>
      <p:ext uri="{BB962C8B-B14F-4D97-AF65-F5344CB8AC3E}">
        <p14:creationId xmlns:p14="http://schemas.microsoft.com/office/powerpoint/2010/main" val="1490347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A low angle view of a building&#10;&#10;Description automatically generated with medium confidence">
            <a:extLst>
              <a:ext uri="{FF2B5EF4-FFF2-40B4-BE49-F238E27FC236}">
                <a16:creationId xmlns:a16="http://schemas.microsoft.com/office/drawing/2014/main" id="{1E6411A6-5A65-B82C-39BB-E725D4DB95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445" r="11960"/>
          <a:stretch/>
        </p:blipFill>
        <p:spPr>
          <a:xfrm>
            <a:off x="7705638" y="0"/>
            <a:ext cx="4486361" cy="6858000"/>
          </a:xfrm>
          <a:prstGeom prst="rect">
            <a:avLst/>
          </a:prstGeom>
        </p:spPr>
      </p:pic>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cxnSp>
        <p:nvCxnSpPr>
          <p:cNvPr id="14" name="Straight Connector 13">
            <a:extLst>
              <a:ext uri="{FF2B5EF4-FFF2-40B4-BE49-F238E27FC236}">
                <a16:creationId xmlns:a16="http://schemas.microsoft.com/office/drawing/2014/main" id="{D3ADE854-0644-F543-CEE1-77FCBDE8E201}"/>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AA04A25C-90B2-68A2-5859-E7893A6340A0}"/>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v</a:t>
            </a:r>
            <a:r>
              <a:rPr lang="en-IN" sz="2400" b="1" dirty="0">
                <a:effectLst/>
                <a:latin typeface="Neue Machina" panose="00000500000000000000" pitchFamily="50" charset="0"/>
                <a:ea typeface="Calibri" panose="020F0502020204030204" pitchFamily="34" charset="0"/>
              </a:rPr>
              <a:t>Technology &amp; Tools Used :</a:t>
            </a:r>
            <a:r>
              <a:rPr lang="en-IN" sz="2400" b="1" dirty="0">
                <a:solidFill>
                  <a:schemeClr val="bg1"/>
                </a:solidFill>
                <a:latin typeface="Neue Machina" panose="00000500000000000000" pitchFamily="50" charset="0"/>
                <a:ea typeface="Calibri" panose="020F0502020204030204" pitchFamily="34" charset="0"/>
              </a:rPr>
              <a:t> Module Structure</a:t>
            </a:r>
            <a:endParaRPr lang="en-GB" sz="2400" b="1" dirty="0">
              <a:solidFill>
                <a:schemeClr val="bg1"/>
              </a:solidFill>
              <a:latin typeface="Neue Machina" panose="00000500000000000000" pitchFamily="50" charset="0"/>
            </a:endParaRPr>
          </a:p>
        </p:txBody>
      </p:sp>
      <p:sp>
        <p:nvSpPr>
          <p:cNvPr id="6" name="TextBox 5">
            <a:extLst>
              <a:ext uri="{FF2B5EF4-FFF2-40B4-BE49-F238E27FC236}">
                <a16:creationId xmlns:a16="http://schemas.microsoft.com/office/drawing/2014/main" id="{6DBD3F52-FE12-249D-A744-B242B8539403}"/>
              </a:ext>
            </a:extLst>
          </p:cNvPr>
          <p:cNvSpPr txBox="1"/>
          <p:nvPr/>
        </p:nvSpPr>
        <p:spPr>
          <a:xfrm>
            <a:off x="609600" y="1577977"/>
            <a:ext cx="6305550" cy="37471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900" dirty="0"/>
              <a:t>SpringBoot</a:t>
            </a:r>
          </a:p>
          <a:p>
            <a:pPr marL="285750" indent="-285750">
              <a:lnSpc>
                <a:spcPct val="150000"/>
              </a:lnSpc>
              <a:buFont typeface="Arial" panose="020B0604020202020204" pitchFamily="34" charset="0"/>
              <a:buChar char="•"/>
            </a:pPr>
            <a:r>
              <a:rPr lang="en-US" sz="1900" dirty="0"/>
              <a:t>JPA</a:t>
            </a:r>
          </a:p>
          <a:p>
            <a:pPr marL="285750" indent="-285750">
              <a:lnSpc>
                <a:spcPct val="150000"/>
              </a:lnSpc>
              <a:buFont typeface="Arial" panose="020B0604020202020204" pitchFamily="34" charset="0"/>
              <a:buChar char="•"/>
            </a:pPr>
            <a:r>
              <a:rPr lang="en-US" sz="1900" dirty="0" err="1"/>
              <a:t>Mysql</a:t>
            </a:r>
            <a:endParaRPr lang="en-US" sz="1900" dirty="0"/>
          </a:p>
          <a:p>
            <a:pPr marL="285750" indent="-285750">
              <a:lnSpc>
                <a:spcPct val="150000"/>
              </a:lnSpc>
              <a:buFont typeface="Arial" panose="020B0604020202020204" pitchFamily="34" charset="0"/>
              <a:buChar char="•"/>
            </a:pPr>
            <a:r>
              <a:rPr lang="en-US" sz="1900" dirty="0"/>
              <a:t>Postman</a:t>
            </a:r>
          </a:p>
          <a:p>
            <a:pPr marL="285750" indent="-285750">
              <a:lnSpc>
                <a:spcPct val="150000"/>
              </a:lnSpc>
              <a:buFont typeface="Arial" panose="020B0604020202020204" pitchFamily="34" charset="0"/>
              <a:buChar char="•"/>
            </a:pPr>
            <a:r>
              <a:rPr lang="en-US" sz="1900" dirty="0"/>
              <a:t>Swagger</a:t>
            </a:r>
          </a:p>
          <a:p>
            <a:pPr marL="285750" indent="-285750">
              <a:lnSpc>
                <a:spcPct val="150000"/>
              </a:lnSpc>
              <a:buFont typeface="Arial" panose="020B0604020202020204" pitchFamily="34" charset="0"/>
              <a:buChar char="•"/>
            </a:pPr>
            <a:r>
              <a:rPr lang="en-US" sz="1900" dirty="0"/>
              <a:t>IntelliJ</a:t>
            </a:r>
          </a:p>
          <a:p>
            <a:pPr marL="285750" indent="-285750">
              <a:lnSpc>
                <a:spcPct val="150000"/>
              </a:lnSpc>
              <a:buFont typeface="Arial" panose="020B0604020202020204" pitchFamily="34" charset="0"/>
              <a:buChar char="•"/>
            </a:pPr>
            <a:endParaRPr lang="en-US" sz="1900" dirty="0"/>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endParaRPr lang="en-US" sz="1900" dirty="0"/>
          </a:p>
        </p:txBody>
      </p:sp>
    </p:spTree>
    <p:extLst>
      <p:ext uri="{BB962C8B-B14F-4D97-AF65-F5344CB8AC3E}">
        <p14:creationId xmlns:p14="http://schemas.microsoft.com/office/powerpoint/2010/main" val="3533707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F95691A-9669-792A-06C4-2005F2028AB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6" name="Straight Connector 5">
            <a:extLst>
              <a:ext uri="{FF2B5EF4-FFF2-40B4-BE49-F238E27FC236}">
                <a16:creationId xmlns:a16="http://schemas.microsoft.com/office/drawing/2014/main" id="{E43100FC-054E-A053-A08F-35CDEFAC2A08}"/>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Placeholder 6" descr="A person standing on a roof&#10;&#10;Description automatically generated with low confidence">
            <a:extLst>
              <a:ext uri="{FF2B5EF4-FFF2-40B4-BE49-F238E27FC236}">
                <a16:creationId xmlns:a16="http://schemas.microsoft.com/office/drawing/2014/main" id="{EDD7E996-EBDA-600B-6F4E-E7CCCABF86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202" r="13372"/>
          <a:stretch/>
        </p:blipFill>
        <p:spPr>
          <a:xfrm>
            <a:off x="7715985" y="0"/>
            <a:ext cx="4476015" cy="6858000"/>
          </a:xfrm>
          <a:prstGeom prst="rect">
            <a:avLst/>
          </a:prstGeom>
          <a:ln>
            <a:noFill/>
          </a:ln>
        </p:spPr>
      </p:pic>
      <p:sp>
        <p:nvSpPr>
          <p:cNvPr id="11" name="TextBox 10">
            <a:extLst>
              <a:ext uri="{FF2B5EF4-FFF2-40B4-BE49-F238E27FC236}">
                <a16:creationId xmlns:a16="http://schemas.microsoft.com/office/drawing/2014/main" id="{70E04768-DE47-BE55-9920-EC2C8B6B9B04}"/>
              </a:ext>
            </a:extLst>
          </p:cNvPr>
          <p:cNvSpPr txBox="1"/>
          <p:nvPr/>
        </p:nvSpPr>
        <p:spPr>
          <a:xfrm>
            <a:off x="323850" y="869986"/>
            <a:ext cx="8091704"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    </a:t>
            </a:r>
            <a:r>
              <a:rPr lang="en-IN" sz="2400" b="1" dirty="0">
                <a:latin typeface="Neue Machina" panose="00000500000000000000" pitchFamily="50" charset="0"/>
                <a:ea typeface="Calibri" panose="020F0502020204030204" pitchFamily="34" charset="0"/>
              </a:rPr>
              <a:t>Project Module Structure</a:t>
            </a:r>
            <a:endParaRPr lang="en-GB" sz="2400" b="1" dirty="0">
              <a:latin typeface="Neue Machina" panose="00000500000000000000" pitchFamily="50" charset="0"/>
            </a:endParaRPr>
          </a:p>
        </p:txBody>
      </p:sp>
      <p:pic>
        <p:nvPicPr>
          <p:cNvPr id="13" name="Picture 12">
            <a:extLst>
              <a:ext uri="{FF2B5EF4-FFF2-40B4-BE49-F238E27FC236}">
                <a16:creationId xmlns:a16="http://schemas.microsoft.com/office/drawing/2014/main" id="{90B1D113-8AEA-4167-811A-C52800092AC2}"/>
              </a:ext>
            </a:extLst>
          </p:cNvPr>
          <p:cNvPicPr>
            <a:picLocks noChangeAspect="1"/>
          </p:cNvPicPr>
          <p:nvPr/>
        </p:nvPicPr>
        <p:blipFill>
          <a:blip r:embed="rId5"/>
          <a:stretch>
            <a:fillRect/>
          </a:stretch>
        </p:blipFill>
        <p:spPr>
          <a:xfrm>
            <a:off x="1348658" y="1769748"/>
            <a:ext cx="4899742" cy="4624754"/>
          </a:xfrm>
          <a:prstGeom prst="rect">
            <a:avLst/>
          </a:prstGeom>
        </p:spPr>
      </p:pic>
    </p:spTree>
    <p:extLst>
      <p:ext uri="{BB962C8B-B14F-4D97-AF65-F5344CB8AC3E}">
        <p14:creationId xmlns:p14="http://schemas.microsoft.com/office/powerpoint/2010/main" val="2529310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8" name="TextBox 7">
            <a:extLst>
              <a:ext uri="{FF2B5EF4-FFF2-40B4-BE49-F238E27FC236}">
                <a16:creationId xmlns:a16="http://schemas.microsoft.com/office/drawing/2014/main" id="{70E04768-DE47-BE55-9920-EC2C8B6B9B04}"/>
              </a:ext>
            </a:extLst>
          </p:cNvPr>
          <p:cNvSpPr txBox="1"/>
          <p:nvPr/>
        </p:nvSpPr>
        <p:spPr>
          <a:xfrm>
            <a:off x="336550" y="8826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Product Controller &amp; Inventory Controller With Endpoints</a:t>
            </a:r>
            <a:endParaRPr lang="en-GB" sz="2400" b="1" dirty="0">
              <a:solidFill>
                <a:schemeClr val="bg1"/>
              </a:solidFill>
              <a:latin typeface="Neue Machina" panose="00000500000000000000" pitchFamily="50" charset="0"/>
            </a:endParaRPr>
          </a:p>
        </p:txBody>
      </p:sp>
      <p:cxnSp>
        <p:nvCxnSpPr>
          <p:cNvPr id="9" name="Straight Connector 8">
            <a:extLst>
              <a:ext uri="{FF2B5EF4-FFF2-40B4-BE49-F238E27FC236}">
                <a16:creationId xmlns:a16="http://schemas.microsoft.com/office/drawing/2014/main" id="{D0F96003-3FA7-5B1F-3E29-2E8E8F237913}"/>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105C3747-F359-AB94-7A2D-30BD5FCA70A7}"/>
              </a:ext>
            </a:extLst>
          </p:cNvPr>
          <p:cNvPicPr>
            <a:picLocks noChangeAspect="1"/>
          </p:cNvPicPr>
          <p:nvPr/>
        </p:nvPicPr>
        <p:blipFill>
          <a:blip r:embed="rId4"/>
          <a:stretch>
            <a:fillRect/>
          </a:stretch>
        </p:blipFill>
        <p:spPr>
          <a:xfrm>
            <a:off x="366326" y="1485184"/>
            <a:ext cx="5561013" cy="5223782"/>
          </a:xfrm>
          <a:prstGeom prst="rect">
            <a:avLst/>
          </a:prstGeom>
        </p:spPr>
      </p:pic>
      <p:pic>
        <p:nvPicPr>
          <p:cNvPr id="14" name="Picture 13">
            <a:extLst>
              <a:ext uri="{FF2B5EF4-FFF2-40B4-BE49-F238E27FC236}">
                <a16:creationId xmlns:a16="http://schemas.microsoft.com/office/drawing/2014/main" id="{74854204-4AFB-0E74-5EC5-97EB68DBFD78}"/>
              </a:ext>
            </a:extLst>
          </p:cNvPr>
          <p:cNvPicPr>
            <a:picLocks noChangeAspect="1"/>
          </p:cNvPicPr>
          <p:nvPr/>
        </p:nvPicPr>
        <p:blipFill>
          <a:blip r:embed="rId5"/>
          <a:stretch>
            <a:fillRect/>
          </a:stretch>
        </p:blipFill>
        <p:spPr>
          <a:xfrm>
            <a:off x="6125002" y="1485184"/>
            <a:ext cx="5700672" cy="5223782"/>
          </a:xfrm>
          <a:prstGeom prst="rect">
            <a:avLst/>
          </a:prstGeom>
        </p:spPr>
      </p:pic>
    </p:spTree>
    <p:extLst>
      <p:ext uri="{BB962C8B-B14F-4D97-AF65-F5344CB8AC3E}">
        <p14:creationId xmlns:p14="http://schemas.microsoft.com/office/powerpoint/2010/main" val="3741998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6305550"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a:t>
            </a:r>
            <a:r>
              <a:rPr lang="en-IN" b="1" dirty="0">
                <a:latin typeface="Neue Machina" panose="00000500000000000000" pitchFamily="50" charset="0"/>
                <a:ea typeface="Calibri" panose="020F0502020204030204" pitchFamily="34" charset="0"/>
              </a:rPr>
              <a:t>       </a:t>
            </a:r>
            <a:r>
              <a:rPr lang="en-IN" sz="1800" b="1" dirty="0">
                <a:effectLst/>
                <a:latin typeface="Neue Machina" panose="00000500000000000000" pitchFamily="50" charset="0"/>
                <a:ea typeface="Calibri" panose="020F0502020204030204" pitchFamily="34" charset="0"/>
              </a:rPr>
              <a:t>	  :  </a:t>
            </a:r>
            <a:r>
              <a:rPr lang="en-IN" sz="1800" dirty="0">
                <a:effectLst/>
                <a:latin typeface="Neue Machina" panose="00000500000000000000" pitchFamily="50" charset="0"/>
                <a:ea typeface="Calibri" panose="020F0502020204030204" pitchFamily="34" charset="0"/>
              </a:rPr>
              <a:t>Hemanth Kumar B                </a:t>
            </a:r>
            <a:endParaRPr lang="en-GB" dirty="0">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444032"/>
            <a:ext cx="625582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a:t>
            </a:r>
            <a:r>
              <a:rPr lang="en-IN" b="1" dirty="0">
                <a:latin typeface="Neue Machina" panose="00000500000000000000" pitchFamily="50" charset="0"/>
                <a:ea typeface="Calibri" panose="020F0502020204030204" pitchFamily="34" charset="0"/>
              </a:rPr>
              <a:t>	 </a:t>
            </a:r>
            <a:r>
              <a:rPr lang="en-IN" sz="1800" b="1" dirty="0">
                <a:effectLst/>
                <a:latin typeface="Neue Machina" panose="00000500000000000000" pitchFamily="50" charset="0"/>
                <a:ea typeface="Calibri" panose="020F0502020204030204" pitchFamily="34" charset="0"/>
              </a:rPr>
              <a:t> : </a:t>
            </a:r>
            <a:r>
              <a:rPr lang="en-IN" sz="1800" dirty="0">
                <a:effectLst/>
                <a:latin typeface="Neue Machina" panose="00000500000000000000" pitchFamily="50" charset="0"/>
                <a:ea typeface="Calibri" panose="020F0502020204030204" pitchFamily="34" charset="0"/>
              </a:rPr>
              <a:t> Fresher  </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213980"/>
            <a:ext cx="6305550"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a:t>
            </a:r>
            <a:r>
              <a:rPr lang="en-IN" sz="1800" dirty="0">
                <a:effectLst/>
                <a:latin typeface="Neue Machina" panose="00000500000000000000" pitchFamily="50" charset="0"/>
                <a:ea typeface="Calibri" panose="020F0502020204030204" pitchFamily="34" charset="0"/>
              </a:rPr>
              <a:t>BE CSE   </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3574" y="3902648"/>
            <a:ext cx="6305550" cy="2126864"/>
          </a:xfrm>
          <a:prstGeom prst="rect">
            <a:avLst/>
          </a:prstGeom>
          <a:noFill/>
        </p:spPr>
        <p:txBody>
          <a:bodyPr wrap="square">
            <a:spAutoFit/>
          </a:bodyPr>
          <a:lstStyle/>
          <a:p>
            <a:pPr algn="just">
              <a:lnSpc>
                <a:spcPct val="150000"/>
              </a:lnSpc>
            </a:pPr>
            <a:r>
              <a:rPr lang="en-IN" sz="1800" b="1" dirty="0">
                <a:effectLst/>
                <a:latin typeface="Neue Machina" panose="00000500000000000000" pitchFamily="50" charset="0"/>
                <a:ea typeface="Calibri" panose="020F0502020204030204" pitchFamily="34" charset="0"/>
              </a:rPr>
              <a:t>Career Summary 	  : </a:t>
            </a:r>
            <a:r>
              <a:rPr lang="en-US" dirty="0"/>
              <a:t>As a recent Bachelor of Engineering graduate in Computer Science, I am currently enhancing my skills in Backend Development, with a focus on Java and Spring Boot. I am committed to deepening my technical expertise and contributing effectively to software development projects.</a:t>
            </a:r>
            <a:r>
              <a:rPr lang="en-IN" sz="1800" dirty="0">
                <a:effectLst/>
                <a:latin typeface="Neue Machina" panose="00000500000000000000" pitchFamily="50" charset="0"/>
                <a:ea typeface="Calibri" panose="020F0502020204030204" pitchFamily="34" charset="0"/>
              </a:rPr>
              <a:t> </a:t>
            </a:r>
            <a:endParaRPr lang="en-GB" dirty="0">
              <a:latin typeface="Neue Machina" panose="00000500000000000000" pitchFamily="50" charset="0"/>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a:cxnSpLocks/>
          </p:cNvCxnSpPr>
          <p:nvPr/>
        </p:nvCxnSpPr>
        <p:spPr>
          <a:xfrm>
            <a:off x="323850" y="1352550"/>
            <a:ext cx="679831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8" name="TextBox 7">
            <a:extLst>
              <a:ext uri="{FF2B5EF4-FFF2-40B4-BE49-F238E27FC236}">
                <a16:creationId xmlns:a16="http://schemas.microsoft.com/office/drawing/2014/main" id="{70E04768-DE47-BE55-9920-EC2C8B6B9B04}"/>
              </a:ext>
            </a:extLst>
          </p:cNvPr>
          <p:cNvSpPr txBox="1"/>
          <p:nvPr/>
        </p:nvSpPr>
        <p:spPr>
          <a:xfrm>
            <a:off x="336550" y="8826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Cart Controller &amp; </a:t>
            </a:r>
            <a:r>
              <a:rPr lang="en-IN" sz="2400" b="1" dirty="0">
                <a:solidFill>
                  <a:schemeClr val="bg1"/>
                </a:solidFill>
                <a:latin typeface="Neue Machina" panose="00000500000000000000" pitchFamily="50" charset="0"/>
                <a:ea typeface="Calibri" panose="020F0502020204030204" pitchFamily="34" charset="0"/>
              </a:rPr>
              <a:t>Order</a:t>
            </a:r>
            <a:r>
              <a:rPr lang="en-IN" sz="2400" b="1" dirty="0">
                <a:solidFill>
                  <a:schemeClr val="bg1"/>
                </a:solidFill>
                <a:effectLst/>
                <a:latin typeface="Neue Machina" panose="00000500000000000000" pitchFamily="50" charset="0"/>
                <a:ea typeface="Calibri" panose="020F0502020204030204" pitchFamily="34" charset="0"/>
              </a:rPr>
              <a:t> Controller With Endpoints</a:t>
            </a:r>
            <a:endParaRPr lang="en-GB" sz="2400" b="1" dirty="0">
              <a:solidFill>
                <a:schemeClr val="bg1"/>
              </a:solidFill>
              <a:latin typeface="Neue Machina" panose="00000500000000000000" pitchFamily="50" charset="0"/>
            </a:endParaRPr>
          </a:p>
        </p:txBody>
      </p:sp>
      <p:cxnSp>
        <p:nvCxnSpPr>
          <p:cNvPr id="9" name="Straight Connector 8">
            <a:extLst>
              <a:ext uri="{FF2B5EF4-FFF2-40B4-BE49-F238E27FC236}">
                <a16:creationId xmlns:a16="http://schemas.microsoft.com/office/drawing/2014/main" id="{D0F96003-3FA7-5B1F-3E29-2E8E8F237913}"/>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64E0EC10-79E0-6A8E-6D17-CF5FC07AE842}"/>
              </a:ext>
            </a:extLst>
          </p:cNvPr>
          <p:cNvPicPr>
            <a:picLocks noChangeAspect="1"/>
          </p:cNvPicPr>
          <p:nvPr/>
        </p:nvPicPr>
        <p:blipFill>
          <a:blip r:embed="rId4"/>
          <a:stretch>
            <a:fillRect/>
          </a:stretch>
        </p:blipFill>
        <p:spPr>
          <a:xfrm>
            <a:off x="6357724" y="2705627"/>
            <a:ext cx="5572551" cy="2799823"/>
          </a:xfrm>
          <a:prstGeom prst="rect">
            <a:avLst/>
          </a:prstGeom>
        </p:spPr>
      </p:pic>
      <p:pic>
        <p:nvPicPr>
          <p:cNvPr id="11" name="Picture 10">
            <a:extLst>
              <a:ext uri="{FF2B5EF4-FFF2-40B4-BE49-F238E27FC236}">
                <a16:creationId xmlns:a16="http://schemas.microsoft.com/office/drawing/2014/main" id="{E7EA2EA0-0696-CB94-378E-7CCCFE00C992}"/>
              </a:ext>
            </a:extLst>
          </p:cNvPr>
          <p:cNvPicPr>
            <a:picLocks noChangeAspect="1"/>
          </p:cNvPicPr>
          <p:nvPr/>
        </p:nvPicPr>
        <p:blipFill>
          <a:blip r:embed="rId5"/>
          <a:stretch>
            <a:fillRect/>
          </a:stretch>
        </p:blipFill>
        <p:spPr>
          <a:xfrm>
            <a:off x="421346" y="1742537"/>
            <a:ext cx="5674654" cy="4725477"/>
          </a:xfrm>
          <a:prstGeom prst="rect">
            <a:avLst/>
          </a:prstGeom>
        </p:spPr>
      </p:pic>
    </p:spTree>
    <p:extLst>
      <p:ext uri="{BB962C8B-B14F-4D97-AF65-F5344CB8AC3E}">
        <p14:creationId xmlns:p14="http://schemas.microsoft.com/office/powerpoint/2010/main" val="4067151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8" name="TextBox 7">
            <a:extLst>
              <a:ext uri="{FF2B5EF4-FFF2-40B4-BE49-F238E27FC236}">
                <a16:creationId xmlns:a16="http://schemas.microsoft.com/office/drawing/2014/main" id="{70E04768-DE47-BE55-9920-EC2C8B6B9B04}"/>
              </a:ext>
            </a:extLst>
          </p:cNvPr>
          <p:cNvSpPr txBox="1"/>
          <p:nvPr/>
        </p:nvSpPr>
        <p:spPr>
          <a:xfrm>
            <a:off x="336550" y="8826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Direct Checkout For Product</a:t>
            </a:r>
            <a:endParaRPr lang="en-GB" sz="2400" b="1" dirty="0">
              <a:solidFill>
                <a:schemeClr val="bg1"/>
              </a:solidFill>
              <a:latin typeface="Neue Machina" panose="00000500000000000000" pitchFamily="50" charset="0"/>
            </a:endParaRPr>
          </a:p>
        </p:txBody>
      </p:sp>
      <p:cxnSp>
        <p:nvCxnSpPr>
          <p:cNvPr id="9" name="Straight Connector 8">
            <a:extLst>
              <a:ext uri="{FF2B5EF4-FFF2-40B4-BE49-F238E27FC236}">
                <a16:creationId xmlns:a16="http://schemas.microsoft.com/office/drawing/2014/main" id="{D0F96003-3FA7-5B1F-3E29-2E8E8F237913}"/>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F5733D43-2242-B0B8-E71E-2DAED93BC775}"/>
              </a:ext>
            </a:extLst>
          </p:cNvPr>
          <p:cNvPicPr>
            <a:picLocks noChangeAspect="1"/>
          </p:cNvPicPr>
          <p:nvPr/>
        </p:nvPicPr>
        <p:blipFill>
          <a:blip r:embed="rId4"/>
          <a:stretch>
            <a:fillRect/>
          </a:stretch>
        </p:blipFill>
        <p:spPr>
          <a:xfrm>
            <a:off x="1666053" y="1417848"/>
            <a:ext cx="8859894" cy="5358454"/>
          </a:xfrm>
          <a:prstGeom prst="rect">
            <a:avLst/>
          </a:prstGeom>
        </p:spPr>
      </p:pic>
    </p:spTree>
    <p:extLst>
      <p:ext uri="{BB962C8B-B14F-4D97-AF65-F5344CB8AC3E}">
        <p14:creationId xmlns:p14="http://schemas.microsoft.com/office/powerpoint/2010/main" val="540369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8" name="TextBox 7">
            <a:extLst>
              <a:ext uri="{FF2B5EF4-FFF2-40B4-BE49-F238E27FC236}">
                <a16:creationId xmlns:a16="http://schemas.microsoft.com/office/drawing/2014/main" id="{70E04768-DE47-BE55-9920-EC2C8B6B9B04}"/>
              </a:ext>
            </a:extLst>
          </p:cNvPr>
          <p:cNvSpPr txBox="1"/>
          <p:nvPr/>
        </p:nvSpPr>
        <p:spPr>
          <a:xfrm>
            <a:off x="336550" y="8826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View Order</a:t>
            </a:r>
            <a:endParaRPr lang="en-GB" sz="2400" b="1" dirty="0">
              <a:solidFill>
                <a:schemeClr val="bg1"/>
              </a:solidFill>
              <a:latin typeface="Neue Machina" panose="00000500000000000000" pitchFamily="50" charset="0"/>
            </a:endParaRPr>
          </a:p>
        </p:txBody>
      </p:sp>
      <p:cxnSp>
        <p:nvCxnSpPr>
          <p:cNvPr id="9" name="Straight Connector 8">
            <a:extLst>
              <a:ext uri="{FF2B5EF4-FFF2-40B4-BE49-F238E27FC236}">
                <a16:creationId xmlns:a16="http://schemas.microsoft.com/office/drawing/2014/main" id="{D0F96003-3FA7-5B1F-3E29-2E8E8F237913}"/>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9FF7BC2F-686A-374E-ABEE-897E418EF088}"/>
              </a:ext>
            </a:extLst>
          </p:cNvPr>
          <p:cNvPicPr>
            <a:picLocks noChangeAspect="1"/>
          </p:cNvPicPr>
          <p:nvPr/>
        </p:nvPicPr>
        <p:blipFill>
          <a:blip r:embed="rId4"/>
          <a:stretch>
            <a:fillRect/>
          </a:stretch>
        </p:blipFill>
        <p:spPr>
          <a:xfrm>
            <a:off x="1856630" y="1548699"/>
            <a:ext cx="7456390" cy="5113153"/>
          </a:xfrm>
          <a:prstGeom prst="rect">
            <a:avLst/>
          </a:prstGeom>
        </p:spPr>
      </p:pic>
    </p:spTree>
    <p:extLst>
      <p:ext uri="{BB962C8B-B14F-4D97-AF65-F5344CB8AC3E}">
        <p14:creationId xmlns:p14="http://schemas.microsoft.com/office/powerpoint/2010/main" val="3146324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8" name="TextBox 7">
            <a:extLst>
              <a:ext uri="{FF2B5EF4-FFF2-40B4-BE49-F238E27FC236}">
                <a16:creationId xmlns:a16="http://schemas.microsoft.com/office/drawing/2014/main" id="{70E04768-DE47-BE55-9920-EC2C8B6B9B04}"/>
              </a:ext>
            </a:extLst>
          </p:cNvPr>
          <p:cNvSpPr txBox="1"/>
          <p:nvPr/>
        </p:nvSpPr>
        <p:spPr>
          <a:xfrm>
            <a:off x="336550" y="8826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Add To Cart For Customer</a:t>
            </a:r>
            <a:endParaRPr lang="en-GB" sz="2400" b="1" dirty="0">
              <a:solidFill>
                <a:schemeClr val="bg1"/>
              </a:solidFill>
              <a:latin typeface="Neue Machina" panose="00000500000000000000" pitchFamily="50" charset="0"/>
            </a:endParaRPr>
          </a:p>
        </p:txBody>
      </p:sp>
      <p:cxnSp>
        <p:nvCxnSpPr>
          <p:cNvPr id="9" name="Straight Connector 8">
            <a:extLst>
              <a:ext uri="{FF2B5EF4-FFF2-40B4-BE49-F238E27FC236}">
                <a16:creationId xmlns:a16="http://schemas.microsoft.com/office/drawing/2014/main" id="{D0F96003-3FA7-5B1F-3E29-2E8E8F237913}"/>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D0751323-112D-2A04-0C1A-3AC3CA2155E2}"/>
              </a:ext>
            </a:extLst>
          </p:cNvPr>
          <p:cNvPicPr>
            <a:picLocks noChangeAspect="1"/>
          </p:cNvPicPr>
          <p:nvPr/>
        </p:nvPicPr>
        <p:blipFill>
          <a:blip r:embed="rId4"/>
          <a:stretch>
            <a:fillRect/>
          </a:stretch>
        </p:blipFill>
        <p:spPr>
          <a:xfrm>
            <a:off x="1276008" y="1418726"/>
            <a:ext cx="9294543" cy="5373099"/>
          </a:xfrm>
          <a:prstGeom prst="rect">
            <a:avLst/>
          </a:prstGeom>
        </p:spPr>
      </p:pic>
      <p:pic>
        <p:nvPicPr>
          <p:cNvPr id="7" name="Picture 6">
            <a:extLst>
              <a:ext uri="{FF2B5EF4-FFF2-40B4-BE49-F238E27FC236}">
                <a16:creationId xmlns:a16="http://schemas.microsoft.com/office/drawing/2014/main" id="{3613FCA2-9919-8277-409A-F586C600A1FD}"/>
              </a:ext>
            </a:extLst>
          </p:cNvPr>
          <p:cNvPicPr>
            <a:picLocks noChangeAspect="1"/>
          </p:cNvPicPr>
          <p:nvPr/>
        </p:nvPicPr>
        <p:blipFill>
          <a:blip r:embed="rId5"/>
          <a:stretch>
            <a:fillRect/>
          </a:stretch>
        </p:blipFill>
        <p:spPr>
          <a:xfrm>
            <a:off x="5629657" y="1418726"/>
            <a:ext cx="5215214" cy="5373099"/>
          </a:xfrm>
          <a:prstGeom prst="rect">
            <a:avLst/>
          </a:prstGeom>
        </p:spPr>
      </p:pic>
    </p:spTree>
    <p:extLst>
      <p:ext uri="{BB962C8B-B14F-4D97-AF65-F5344CB8AC3E}">
        <p14:creationId xmlns:p14="http://schemas.microsoft.com/office/powerpoint/2010/main" val="1568943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8" name="TextBox 7">
            <a:extLst>
              <a:ext uri="{FF2B5EF4-FFF2-40B4-BE49-F238E27FC236}">
                <a16:creationId xmlns:a16="http://schemas.microsoft.com/office/drawing/2014/main" id="{70E04768-DE47-BE55-9920-EC2C8B6B9B04}"/>
              </a:ext>
            </a:extLst>
          </p:cNvPr>
          <p:cNvSpPr txBox="1"/>
          <p:nvPr/>
        </p:nvSpPr>
        <p:spPr>
          <a:xfrm>
            <a:off x="336550" y="8826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View Cart</a:t>
            </a:r>
            <a:r>
              <a:rPr lang="en-IN" sz="2400" b="1" dirty="0">
                <a:solidFill>
                  <a:schemeClr val="bg1"/>
                </a:solidFill>
                <a:effectLst/>
                <a:latin typeface="Neue Machina" panose="00000500000000000000" pitchFamily="50" charset="0"/>
                <a:ea typeface="Calibri" panose="020F0502020204030204" pitchFamily="34" charset="0"/>
              </a:rPr>
              <a:t> For Customer</a:t>
            </a:r>
            <a:endParaRPr lang="en-GB" sz="2400" b="1" dirty="0">
              <a:solidFill>
                <a:schemeClr val="bg1"/>
              </a:solidFill>
              <a:latin typeface="Neue Machina" panose="00000500000000000000" pitchFamily="50" charset="0"/>
            </a:endParaRPr>
          </a:p>
        </p:txBody>
      </p:sp>
      <p:cxnSp>
        <p:nvCxnSpPr>
          <p:cNvPr id="9" name="Straight Connector 8">
            <a:extLst>
              <a:ext uri="{FF2B5EF4-FFF2-40B4-BE49-F238E27FC236}">
                <a16:creationId xmlns:a16="http://schemas.microsoft.com/office/drawing/2014/main" id="{D0F96003-3FA7-5B1F-3E29-2E8E8F237913}"/>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2828AF9A-2912-2948-1ACD-D3B83EAB222A}"/>
              </a:ext>
            </a:extLst>
          </p:cNvPr>
          <p:cNvPicPr>
            <a:picLocks noChangeAspect="1"/>
          </p:cNvPicPr>
          <p:nvPr/>
        </p:nvPicPr>
        <p:blipFill>
          <a:blip r:embed="rId4"/>
          <a:stretch>
            <a:fillRect/>
          </a:stretch>
        </p:blipFill>
        <p:spPr>
          <a:xfrm>
            <a:off x="1938047" y="1446238"/>
            <a:ext cx="7293555" cy="5318075"/>
          </a:xfrm>
          <a:prstGeom prst="rect">
            <a:avLst/>
          </a:prstGeom>
        </p:spPr>
      </p:pic>
    </p:spTree>
    <p:extLst>
      <p:ext uri="{BB962C8B-B14F-4D97-AF65-F5344CB8AC3E}">
        <p14:creationId xmlns:p14="http://schemas.microsoft.com/office/powerpoint/2010/main" val="2363233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8" name="TextBox 7">
            <a:extLst>
              <a:ext uri="{FF2B5EF4-FFF2-40B4-BE49-F238E27FC236}">
                <a16:creationId xmlns:a16="http://schemas.microsoft.com/office/drawing/2014/main" id="{70E04768-DE47-BE55-9920-EC2C8B6B9B04}"/>
              </a:ext>
            </a:extLst>
          </p:cNvPr>
          <p:cNvSpPr txBox="1"/>
          <p:nvPr/>
        </p:nvSpPr>
        <p:spPr>
          <a:xfrm>
            <a:off x="336550" y="8826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Order From Cart</a:t>
            </a:r>
            <a:endParaRPr lang="en-GB" sz="2400" b="1" dirty="0">
              <a:solidFill>
                <a:schemeClr val="bg1"/>
              </a:solidFill>
              <a:latin typeface="Neue Machina" panose="00000500000000000000" pitchFamily="50" charset="0"/>
            </a:endParaRPr>
          </a:p>
        </p:txBody>
      </p:sp>
      <p:cxnSp>
        <p:nvCxnSpPr>
          <p:cNvPr id="9" name="Straight Connector 8">
            <a:extLst>
              <a:ext uri="{FF2B5EF4-FFF2-40B4-BE49-F238E27FC236}">
                <a16:creationId xmlns:a16="http://schemas.microsoft.com/office/drawing/2014/main" id="{D0F96003-3FA7-5B1F-3E29-2E8E8F237913}"/>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43E4021E-7154-55DC-5915-320A7E0CFE70}"/>
              </a:ext>
            </a:extLst>
          </p:cNvPr>
          <p:cNvPicPr>
            <a:picLocks noChangeAspect="1"/>
          </p:cNvPicPr>
          <p:nvPr/>
        </p:nvPicPr>
        <p:blipFill>
          <a:blip r:embed="rId4"/>
          <a:stretch>
            <a:fillRect/>
          </a:stretch>
        </p:blipFill>
        <p:spPr>
          <a:xfrm>
            <a:off x="1188720" y="1531598"/>
            <a:ext cx="9814560" cy="5130954"/>
          </a:xfrm>
          <a:prstGeom prst="rect">
            <a:avLst/>
          </a:prstGeom>
        </p:spPr>
      </p:pic>
    </p:spTree>
    <p:extLst>
      <p:ext uri="{BB962C8B-B14F-4D97-AF65-F5344CB8AC3E}">
        <p14:creationId xmlns:p14="http://schemas.microsoft.com/office/powerpoint/2010/main" val="1103978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8" name="TextBox 7">
            <a:extLst>
              <a:ext uri="{FF2B5EF4-FFF2-40B4-BE49-F238E27FC236}">
                <a16:creationId xmlns:a16="http://schemas.microsoft.com/office/drawing/2014/main" id="{70E04768-DE47-BE55-9920-EC2C8B6B9B04}"/>
              </a:ext>
            </a:extLst>
          </p:cNvPr>
          <p:cNvSpPr txBox="1"/>
          <p:nvPr/>
        </p:nvSpPr>
        <p:spPr>
          <a:xfrm>
            <a:off x="336550" y="8826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View Order </a:t>
            </a:r>
            <a:endParaRPr lang="en-GB" sz="2400" b="1" dirty="0">
              <a:solidFill>
                <a:schemeClr val="bg1"/>
              </a:solidFill>
              <a:latin typeface="Neue Machina" panose="00000500000000000000" pitchFamily="50" charset="0"/>
            </a:endParaRPr>
          </a:p>
        </p:txBody>
      </p:sp>
      <p:cxnSp>
        <p:nvCxnSpPr>
          <p:cNvPr id="9" name="Straight Connector 8">
            <a:extLst>
              <a:ext uri="{FF2B5EF4-FFF2-40B4-BE49-F238E27FC236}">
                <a16:creationId xmlns:a16="http://schemas.microsoft.com/office/drawing/2014/main" id="{D0F96003-3FA7-5B1F-3E29-2E8E8F237913}"/>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7CA72E09-5120-815B-A67E-E4A166B6A349}"/>
              </a:ext>
            </a:extLst>
          </p:cNvPr>
          <p:cNvPicPr>
            <a:picLocks noChangeAspect="1"/>
          </p:cNvPicPr>
          <p:nvPr/>
        </p:nvPicPr>
        <p:blipFill>
          <a:blip r:embed="rId4"/>
          <a:stretch>
            <a:fillRect/>
          </a:stretch>
        </p:blipFill>
        <p:spPr>
          <a:xfrm>
            <a:off x="2063438" y="1435679"/>
            <a:ext cx="7042774" cy="5339193"/>
          </a:xfrm>
          <a:prstGeom prst="rect">
            <a:avLst/>
          </a:prstGeom>
        </p:spPr>
      </p:pic>
    </p:spTree>
    <p:extLst>
      <p:ext uri="{BB962C8B-B14F-4D97-AF65-F5344CB8AC3E}">
        <p14:creationId xmlns:p14="http://schemas.microsoft.com/office/powerpoint/2010/main" val="657349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8" name="TextBox 7">
            <a:extLst>
              <a:ext uri="{FF2B5EF4-FFF2-40B4-BE49-F238E27FC236}">
                <a16:creationId xmlns:a16="http://schemas.microsoft.com/office/drawing/2014/main" id="{70E04768-DE47-BE55-9920-EC2C8B6B9B04}"/>
              </a:ext>
            </a:extLst>
          </p:cNvPr>
          <p:cNvSpPr txBox="1"/>
          <p:nvPr/>
        </p:nvSpPr>
        <p:spPr>
          <a:xfrm>
            <a:off x="336550" y="8826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Cancel Order</a:t>
            </a:r>
            <a:endParaRPr lang="en-GB" sz="2400" b="1" dirty="0">
              <a:solidFill>
                <a:schemeClr val="bg1"/>
              </a:solidFill>
              <a:latin typeface="Neue Machina" panose="00000500000000000000" pitchFamily="50" charset="0"/>
            </a:endParaRPr>
          </a:p>
        </p:txBody>
      </p:sp>
      <p:cxnSp>
        <p:nvCxnSpPr>
          <p:cNvPr id="9" name="Straight Connector 8">
            <a:extLst>
              <a:ext uri="{FF2B5EF4-FFF2-40B4-BE49-F238E27FC236}">
                <a16:creationId xmlns:a16="http://schemas.microsoft.com/office/drawing/2014/main" id="{D0F96003-3FA7-5B1F-3E29-2E8E8F237913}"/>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1C0DE52F-621C-B696-F705-B6A4904D5B1F}"/>
              </a:ext>
            </a:extLst>
          </p:cNvPr>
          <p:cNvPicPr>
            <a:picLocks noChangeAspect="1"/>
          </p:cNvPicPr>
          <p:nvPr/>
        </p:nvPicPr>
        <p:blipFill>
          <a:blip r:embed="rId4"/>
          <a:stretch>
            <a:fillRect/>
          </a:stretch>
        </p:blipFill>
        <p:spPr>
          <a:xfrm>
            <a:off x="1638244" y="1545359"/>
            <a:ext cx="8761571" cy="5103432"/>
          </a:xfrm>
          <a:prstGeom prst="rect">
            <a:avLst/>
          </a:prstGeom>
        </p:spPr>
      </p:pic>
    </p:spTree>
    <p:extLst>
      <p:ext uri="{BB962C8B-B14F-4D97-AF65-F5344CB8AC3E}">
        <p14:creationId xmlns:p14="http://schemas.microsoft.com/office/powerpoint/2010/main" val="1813403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8" name="TextBox 7">
            <a:extLst>
              <a:ext uri="{FF2B5EF4-FFF2-40B4-BE49-F238E27FC236}">
                <a16:creationId xmlns:a16="http://schemas.microsoft.com/office/drawing/2014/main" id="{70E04768-DE47-BE55-9920-EC2C8B6B9B04}"/>
              </a:ext>
            </a:extLst>
          </p:cNvPr>
          <p:cNvSpPr txBox="1"/>
          <p:nvPr/>
        </p:nvSpPr>
        <p:spPr>
          <a:xfrm>
            <a:off x="336550" y="8826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View Order</a:t>
            </a:r>
            <a:endParaRPr lang="en-GB" sz="2400" b="1" dirty="0">
              <a:solidFill>
                <a:schemeClr val="bg1"/>
              </a:solidFill>
              <a:latin typeface="Neue Machina" panose="00000500000000000000" pitchFamily="50" charset="0"/>
            </a:endParaRPr>
          </a:p>
        </p:txBody>
      </p:sp>
      <p:cxnSp>
        <p:nvCxnSpPr>
          <p:cNvPr id="9" name="Straight Connector 8">
            <a:extLst>
              <a:ext uri="{FF2B5EF4-FFF2-40B4-BE49-F238E27FC236}">
                <a16:creationId xmlns:a16="http://schemas.microsoft.com/office/drawing/2014/main" id="{D0F96003-3FA7-5B1F-3E29-2E8E8F237913}"/>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977D449B-95A5-F48E-176E-0B953B34E6F6}"/>
              </a:ext>
            </a:extLst>
          </p:cNvPr>
          <p:cNvPicPr>
            <a:picLocks noChangeAspect="1"/>
          </p:cNvPicPr>
          <p:nvPr/>
        </p:nvPicPr>
        <p:blipFill>
          <a:blip r:embed="rId4"/>
          <a:stretch>
            <a:fillRect/>
          </a:stretch>
        </p:blipFill>
        <p:spPr>
          <a:xfrm>
            <a:off x="2208355" y="1435711"/>
            <a:ext cx="7775289" cy="5339129"/>
          </a:xfrm>
          <a:prstGeom prst="rect">
            <a:avLst/>
          </a:prstGeom>
        </p:spPr>
      </p:pic>
    </p:spTree>
    <p:extLst>
      <p:ext uri="{BB962C8B-B14F-4D97-AF65-F5344CB8AC3E}">
        <p14:creationId xmlns:p14="http://schemas.microsoft.com/office/powerpoint/2010/main" val="3704756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D138D6ED-DD80-8D48-2960-9D0F1FF02C71}"/>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a:cxnSpLocks/>
          </p:cNvCxnSpPr>
          <p:nvPr/>
        </p:nvCxnSpPr>
        <p:spPr>
          <a:xfrm>
            <a:off x="589280" y="1331651"/>
            <a:ext cx="8676640" cy="201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CBAEAFED-169D-99D1-278A-7847AE87E522}"/>
              </a:ext>
            </a:extLst>
          </p:cNvPr>
          <p:cNvSpPr txBox="1"/>
          <p:nvPr/>
        </p:nvSpPr>
        <p:spPr>
          <a:xfrm>
            <a:off x="690880" y="1645920"/>
            <a:ext cx="8676640" cy="2542363"/>
          </a:xfrm>
          <a:prstGeom prst="rect">
            <a:avLst/>
          </a:prstGeom>
          <a:noFill/>
        </p:spPr>
        <p:txBody>
          <a:bodyPr wrap="square" rtlCol="0">
            <a:spAutoFit/>
          </a:bodyPr>
          <a:lstStyle/>
          <a:p>
            <a:pPr algn="just">
              <a:lnSpc>
                <a:spcPct val="150000"/>
              </a:lnSpc>
              <a:spcAft>
                <a:spcPts val="600"/>
              </a:spcAft>
            </a:pPr>
            <a:r>
              <a:rPr lang="en-US" dirty="0">
                <a:solidFill>
                  <a:schemeClr val="bg1"/>
                </a:solidFill>
              </a:rPr>
              <a:t>The newly implemented backend system addresses critical challenges in the online shopping application by leveraging advanced controllers and services for managing customers, carts, orders, inventory, and products. With robust features for customer profile management, efficient cart handling, dynamic order processing, and real-time inventory tracking. The backend solution significantly enhances the overall shopping experience, supporting scalability and responsiveness in a competitive e-commerce landscape.</a:t>
            </a:r>
          </a:p>
        </p:txBody>
      </p:sp>
    </p:spTree>
    <p:extLst>
      <p:ext uri="{BB962C8B-B14F-4D97-AF65-F5344CB8AC3E}">
        <p14:creationId xmlns:p14="http://schemas.microsoft.com/office/powerpoint/2010/main" val="1952212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a:t>
            </a:r>
            <a:r>
              <a:rPr lang="en-IN" b="1" dirty="0">
                <a:effectLst/>
                <a:latin typeface="Neue Machina" panose="00000500000000000000" pitchFamily="50" charset="0"/>
                <a:ea typeface="Calibri" panose="020F0502020204030204" pitchFamily="34" charset="0"/>
              </a:rPr>
              <a:t>Takeaways</a:t>
            </a:r>
            <a:r>
              <a:rPr lang="en-IN" sz="1800" b="1" dirty="0">
                <a:effectLst/>
                <a:latin typeface="Neue Machina" panose="00000500000000000000" pitchFamily="50" charset="0"/>
                <a:ea typeface="Calibri" panose="020F0502020204030204" pitchFamily="34" charset="0"/>
              </a:rPr>
              <a:t>/Learnings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a:cxnSpLocks/>
          </p:cNvCxnSpPr>
          <p:nvPr/>
        </p:nvCxnSpPr>
        <p:spPr>
          <a:xfrm>
            <a:off x="323850" y="1352550"/>
            <a:ext cx="674751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27A5877-6208-52A9-A229-1675A530474A}"/>
              </a:ext>
            </a:extLst>
          </p:cNvPr>
          <p:cNvSpPr txBox="1"/>
          <p:nvPr/>
        </p:nvSpPr>
        <p:spPr>
          <a:xfrm>
            <a:off x="365760" y="1686560"/>
            <a:ext cx="6664960" cy="369332"/>
          </a:xfrm>
          <a:prstGeom prst="rect">
            <a:avLst/>
          </a:prstGeom>
          <a:noFill/>
        </p:spPr>
        <p:txBody>
          <a:bodyPr wrap="square" rtlCol="0">
            <a:spAutoFit/>
          </a:bodyPr>
          <a:lstStyle/>
          <a:p>
            <a:r>
              <a:rPr lang="en-US" b="1" dirty="0"/>
              <a:t>1.   Core Concepts &amp; Principles :</a:t>
            </a:r>
          </a:p>
        </p:txBody>
      </p:sp>
      <p:sp>
        <p:nvSpPr>
          <p:cNvPr id="11" name="TextBox 10">
            <a:extLst>
              <a:ext uri="{FF2B5EF4-FFF2-40B4-BE49-F238E27FC236}">
                <a16:creationId xmlns:a16="http://schemas.microsoft.com/office/drawing/2014/main" id="{0D852BA3-D575-01EA-A2F7-669363B351F1}"/>
              </a:ext>
            </a:extLst>
          </p:cNvPr>
          <p:cNvSpPr txBox="1"/>
          <p:nvPr/>
        </p:nvSpPr>
        <p:spPr>
          <a:xfrm>
            <a:off x="711200" y="2082800"/>
            <a:ext cx="6360160" cy="1615827"/>
          </a:xfrm>
          <a:prstGeom prst="rect">
            <a:avLst/>
          </a:prstGeom>
          <a:noFill/>
        </p:spPr>
        <p:txBody>
          <a:bodyPr wrap="square" rtlCol="0">
            <a:spAutoFit/>
          </a:bodyPr>
          <a:lstStyle/>
          <a:p>
            <a:pPr marL="285750" indent="-285750">
              <a:buFont typeface="Arial" panose="020B0604020202020204" pitchFamily="34" charset="0"/>
              <a:buChar char="•"/>
            </a:pPr>
            <a:r>
              <a:rPr lang="en-US" dirty="0"/>
              <a:t>Object-Oriented Programming : Understanding of classes, objects, inheritance, polymorphism, and interfaces in Java.</a:t>
            </a:r>
          </a:p>
          <a:p>
            <a:endParaRPr lang="en-US" sz="900" dirty="0"/>
          </a:p>
          <a:p>
            <a:pPr marL="285750" indent="-285750">
              <a:buFont typeface="Arial" panose="020B0604020202020204" pitchFamily="34" charset="0"/>
              <a:buChar char="•"/>
            </a:pPr>
            <a:r>
              <a:rPr lang="en-US" dirty="0"/>
              <a:t>Software Development Life Cycle (SDLC) &amp; Agile : Grasping the stages of SDLC and Agile methodologies, particularly Scrum.</a:t>
            </a:r>
          </a:p>
          <a:p>
            <a:endParaRPr lang="en-US" dirty="0"/>
          </a:p>
        </p:txBody>
      </p:sp>
      <p:sp>
        <p:nvSpPr>
          <p:cNvPr id="12" name="TextBox 11">
            <a:extLst>
              <a:ext uri="{FF2B5EF4-FFF2-40B4-BE49-F238E27FC236}">
                <a16:creationId xmlns:a16="http://schemas.microsoft.com/office/drawing/2014/main" id="{545763B1-C13B-CAB2-1233-517A676E9AC0}"/>
              </a:ext>
            </a:extLst>
          </p:cNvPr>
          <p:cNvSpPr txBox="1"/>
          <p:nvPr/>
        </p:nvSpPr>
        <p:spPr>
          <a:xfrm>
            <a:off x="330200" y="3583295"/>
            <a:ext cx="6492240" cy="369332"/>
          </a:xfrm>
          <a:prstGeom prst="rect">
            <a:avLst/>
          </a:prstGeom>
          <a:noFill/>
        </p:spPr>
        <p:txBody>
          <a:bodyPr wrap="square" rtlCol="0">
            <a:spAutoFit/>
          </a:bodyPr>
          <a:lstStyle/>
          <a:p>
            <a:r>
              <a:rPr lang="en-US" b="1" dirty="0"/>
              <a:t>2.   Technical Skills :</a:t>
            </a:r>
            <a:endParaRPr lang="en-US" dirty="0"/>
          </a:p>
        </p:txBody>
      </p:sp>
      <p:sp>
        <p:nvSpPr>
          <p:cNvPr id="14" name="TextBox 13">
            <a:extLst>
              <a:ext uri="{FF2B5EF4-FFF2-40B4-BE49-F238E27FC236}">
                <a16:creationId xmlns:a16="http://schemas.microsoft.com/office/drawing/2014/main" id="{E31D2391-832F-20E3-9AE8-546675AD58F1}"/>
              </a:ext>
            </a:extLst>
          </p:cNvPr>
          <p:cNvSpPr txBox="1"/>
          <p:nvPr/>
        </p:nvSpPr>
        <p:spPr>
          <a:xfrm>
            <a:off x="711200" y="4084320"/>
            <a:ext cx="6319520" cy="2769989"/>
          </a:xfrm>
          <a:prstGeom prst="rect">
            <a:avLst/>
          </a:prstGeom>
          <a:noFill/>
        </p:spPr>
        <p:txBody>
          <a:bodyPr wrap="square" rtlCol="0">
            <a:spAutoFit/>
          </a:bodyPr>
          <a:lstStyle/>
          <a:p>
            <a:pPr marL="285750" indent="-285750">
              <a:buFont typeface="Arial" panose="020B0604020202020204" pitchFamily="34" charset="0"/>
              <a:buChar char="•"/>
            </a:pPr>
            <a:r>
              <a:rPr lang="en-US" dirty="0"/>
              <a:t>Java Programming</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dirty="0"/>
              <a:t>Junit</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dirty="0"/>
              <a:t>SQL Fundamentals</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dirty="0"/>
              <a:t>Spring Boot &amp; Microservices</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dirty="0"/>
              <a:t>Postman</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dirty="0"/>
              <a:t>Git</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2102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6481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a:cxnSpLocks/>
          </p:cNvCxnSpPr>
          <p:nvPr/>
        </p:nvCxnSpPr>
        <p:spPr>
          <a:xfrm>
            <a:off x="323850" y="1352550"/>
            <a:ext cx="674751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27A5877-6208-52A9-A229-1675A530474A}"/>
              </a:ext>
            </a:extLst>
          </p:cNvPr>
          <p:cNvSpPr txBox="1"/>
          <p:nvPr/>
        </p:nvSpPr>
        <p:spPr>
          <a:xfrm>
            <a:off x="365760" y="1686560"/>
            <a:ext cx="6664960" cy="369332"/>
          </a:xfrm>
          <a:prstGeom prst="rect">
            <a:avLst/>
          </a:prstGeom>
          <a:noFill/>
        </p:spPr>
        <p:txBody>
          <a:bodyPr wrap="square" rtlCol="0">
            <a:spAutoFit/>
          </a:bodyPr>
          <a:lstStyle/>
          <a:p>
            <a:r>
              <a:rPr lang="en-US" b="1" dirty="0"/>
              <a:t>3.   Problem-Solving &amp; Critical Thinking :</a:t>
            </a:r>
          </a:p>
        </p:txBody>
      </p:sp>
      <p:sp>
        <p:nvSpPr>
          <p:cNvPr id="11" name="TextBox 10">
            <a:extLst>
              <a:ext uri="{FF2B5EF4-FFF2-40B4-BE49-F238E27FC236}">
                <a16:creationId xmlns:a16="http://schemas.microsoft.com/office/drawing/2014/main" id="{0D852BA3-D575-01EA-A2F7-669363B351F1}"/>
              </a:ext>
            </a:extLst>
          </p:cNvPr>
          <p:cNvSpPr txBox="1"/>
          <p:nvPr/>
        </p:nvSpPr>
        <p:spPr>
          <a:xfrm>
            <a:off x="711200" y="2082800"/>
            <a:ext cx="6360160" cy="1323439"/>
          </a:xfrm>
          <a:prstGeom prst="rect">
            <a:avLst/>
          </a:prstGeom>
          <a:noFill/>
        </p:spPr>
        <p:txBody>
          <a:bodyPr wrap="square" rtlCol="0">
            <a:spAutoFit/>
          </a:bodyPr>
          <a:lstStyle/>
          <a:p>
            <a:pPr marL="285750" indent="-285750">
              <a:buFont typeface="Arial" panose="020B0604020202020204" pitchFamily="34" charset="0"/>
              <a:buChar char="•"/>
            </a:pPr>
            <a:r>
              <a:rPr lang="en-US" dirty="0"/>
              <a:t>Creative Problem-Solving : Enhanced ability to approach complex problems creatively and devise effective solutions.</a:t>
            </a:r>
            <a:endParaRPr lang="en-US" sz="900" dirty="0"/>
          </a:p>
          <a:p>
            <a:endParaRPr lang="en-US" sz="800" dirty="0"/>
          </a:p>
          <a:p>
            <a:pPr marL="285750" indent="-285750">
              <a:buFont typeface="Arial" panose="020B0604020202020204" pitchFamily="34" charset="0"/>
              <a:buChar char="•"/>
            </a:pPr>
            <a:r>
              <a:rPr lang="en-US" dirty="0"/>
              <a:t>Time Management : Improved skills in prioritizing tasks, managing time effectively, and increasing productivity.</a:t>
            </a:r>
          </a:p>
        </p:txBody>
      </p:sp>
      <p:sp>
        <p:nvSpPr>
          <p:cNvPr id="12" name="TextBox 11">
            <a:extLst>
              <a:ext uri="{FF2B5EF4-FFF2-40B4-BE49-F238E27FC236}">
                <a16:creationId xmlns:a16="http://schemas.microsoft.com/office/drawing/2014/main" id="{545763B1-C13B-CAB2-1233-517A676E9AC0}"/>
              </a:ext>
            </a:extLst>
          </p:cNvPr>
          <p:cNvSpPr txBox="1"/>
          <p:nvPr/>
        </p:nvSpPr>
        <p:spPr>
          <a:xfrm>
            <a:off x="330200" y="3583295"/>
            <a:ext cx="6492240" cy="369332"/>
          </a:xfrm>
          <a:prstGeom prst="rect">
            <a:avLst/>
          </a:prstGeom>
          <a:noFill/>
        </p:spPr>
        <p:txBody>
          <a:bodyPr wrap="square" rtlCol="0">
            <a:spAutoFit/>
          </a:bodyPr>
          <a:lstStyle/>
          <a:p>
            <a:r>
              <a:rPr lang="en-US" b="1" dirty="0"/>
              <a:t>4.   Collaboration &amp; Networking :</a:t>
            </a:r>
            <a:endParaRPr lang="en-US" dirty="0"/>
          </a:p>
        </p:txBody>
      </p:sp>
      <p:sp>
        <p:nvSpPr>
          <p:cNvPr id="14" name="TextBox 13">
            <a:extLst>
              <a:ext uri="{FF2B5EF4-FFF2-40B4-BE49-F238E27FC236}">
                <a16:creationId xmlns:a16="http://schemas.microsoft.com/office/drawing/2014/main" id="{E31D2391-832F-20E3-9AE8-546675AD58F1}"/>
              </a:ext>
            </a:extLst>
          </p:cNvPr>
          <p:cNvSpPr txBox="1"/>
          <p:nvPr/>
        </p:nvSpPr>
        <p:spPr>
          <a:xfrm>
            <a:off x="711200" y="4084320"/>
            <a:ext cx="6319520" cy="1877437"/>
          </a:xfrm>
          <a:prstGeom prst="rect">
            <a:avLst/>
          </a:prstGeom>
          <a:noFill/>
        </p:spPr>
        <p:txBody>
          <a:bodyPr wrap="square" rtlCol="0">
            <a:spAutoFit/>
          </a:bodyPr>
          <a:lstStyle/>
          <a:p>
            <a:pPr marL="285750" indent="-285750">
              <a:buFont typeface="Arial" panose="020B0604020202020204" pitchFamily="34" charset="0"/>
              <a:buChar char="•"/>
            </a:pPr>
            <a:r>
              <a:rPr lang="en-US" dirty="0"/>
              <a:t>Peer Interaction : Engaged with colleagues to discuss and troubleshoot training exercises, fostering a collaborative learning environment.</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dirty="0"/>
              <a:t>Networking Opportunities : Building connections with peers, instructors, and industry professionals, creating a network that supports ongoing professional growth.</a:t>
            </a:r>
          </a:p>
        </p:txBody>
      </p:sp>
    </p:spTree>
    <p:extLst>
      <p:ext uri="{BB962C8B-B14F-4D97-AF65-F5344CB8AC3E}">
        <p14:creationId xmlns:p14="http://schemas.microsoft.com/office/powerpoint/2010/main" val="2789617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a:cxnSpLocks/>
          </p:cNvCxnSpPr>
          <p:nvPr/>
        </p:nvCxnSpPr>
        <p:spPr>
          <a:xfrm>
            <a:off x="323850" y="1352550"/>
            <a:ext cx="684911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13912C61-94CD-2C92-C0C8-1BCF0D0BF36B}"/>
              </a:ext>
            </a:extLst>
          </p:cNvPr>
          <p:cNvSpPr txBox="1"/>
          <p:nvPr/>
        </p:nvSpPr>
        <p:spPr>
          <a:xfrm>
            <a:off x="547370" y="1674674"/>
            <a:ext cx="6625590" cy="2542363"/>
          </a:xfrm>
          <a:prstGeom prst="rect">
            <a:avLst/>
          </a:prstGeom>
          <a:noFill/>
        </p:spPr>
        <p:txBody>
          <a:bodyPr wrap="square" rtlCol="0">
            <a:spAutoFit/>
          </a:bodyPr>
          <a:lstStyle/>
          <a:p>
            <a:pPr algn="just">
              <a:lnSpc>
                <a:spcPct val="150000"/>
              </a:lnSpc>
            </a:pPr>
            <a:r>
              <a:rPr lang="en-US" dirty="0"/>
              <a:t>In today’s competitive e-commerce landscape, managing online shopping operations effectively is crucial. The current backend systems often struggle with inefficient handling of customer profiles, shopping carts, orders, and inventory. This leads to challenges in maintaining data consistency, real-time updates, and overall system reliability.</a:t>
            </a:r>
          </a:p>
        </p:txBody>
      </p:sp>
    </p:spTree>
    <p:extLst>
      <p:ext uri="{BB962C8B-B14F-4D97-AF65-F5344CB8AC3E}">
        <p14:creationId xmlns:p14="http://schemas.microsoft.com/office/powerpoint/2010/main" val="202618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129D80DC-5609-7F84-EE09-89D156E270E5}"/>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System Architecture</a:t>
            </a:r>
            <a:endParaRPr lang="en-GB" sz="2400" b="1" dirty="0">
              <a:solidFill>
                <a:schemeClr val="bg1"/>
              </a:solidFill>
              <a:latin typeface="Neue Machina" panose="00000500000000000000" pitchFamily="50" charset="0"/>
            </a:endParaRPr>
          </a:p>
        </p:txBody>
      </p:sp>
      <p:cxnSp>
        <p:nvCxnSpPr>
          <p:cNvPr id="4" name="Straight Connector 3">
            <a:extLst>
              <a:ext uri="{FF2B5EF4-FFF2-40B4-BE49-F238E27FC236}">
                <a16:creationId xmlns:a16="http://schemas.microsoft.com/office/drawing/2014/main" id="{A59F6D6E-9318-8F36-D3E3-155EBCF50E85}"/>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C916B2C-3F00-64B0-D9DE-0653D8268A2A}"/>
              </a:ext>
            </a:extLst>
          </p:cNvPr>
          <p:cNvSpPr txBox="1"/>
          <p:nvPr/>
        </p:nvSpPr>
        <p:spPr>
          <a:xfrm>
            <a:off x="835025" y="1670612"/>
            <a:ext cx="10521950" cy="2747804"/>
          </a:xfrm>
          <a:prstGeom prst="rect">
            <a:avLst/>
          </a:prstGeom>
          <a:noFill/>
        </p:spPr>
        <p:txBody>
          <a:bodyPr wrap="square" rtlCol="0">
            <a:spAutoFit/>
          </a:bodyPr>
          <a:lstStyle/>
          <a:p>
            <a:pPr marL="457200" indent="-457200">
              <a:lnSpc>
                <a:spcPct val="150000"/>
              </a:lnSpc>
              <a:buAutoNum type="arabicPeriod"/>
            </a:pPr>
            <a:r>
              <a:rPr lang="en-US" sz="1900" b="1" dirty="0">
                <a:solidFill>
                  <a:schemeClr val="bg1"/>
                </a:solidFill>
              </a:rPr>
              <a:t>Customer Management :</a:t>
            </a:r>
          </a:p>
          <a:p>
            <a:pPr marL="914400" lvl="1" indent="-457200">
              <a:lnSpc>
                <a:spcPct val="150000"/>
              </a:lnSpc>
              <a:buFont typeface="Arial" panose="020B0604020202020204" pitchFamily="34" charset="0"/>
              <a:buChar char="•"/>
            </a:pPr>
            <a:r>
              <a:rPr lang="en-US" sz="2000" dirty="0">
                <a:solidFill>
                  <a:schemeClr val="bg1"/>
                </a:solidFill>
              </a:rPr>
              <a:t>Centralized system for managing customer data</a:t>
            </a:r>
          </a:p>
          <a:p>
            <a:pPr marL="914400" lvl="1" indent="-457200">
              <a:lnSpc>
                <a:spcPct val="150000"/>
              </a:lnSpc>
              <a:buFont typeface="Arial" panose="020B0604020202020204" pitchFamily="34" charset="0"/>
              <a:buChar char="•"/>
            </a:pPr>
            <a:r>
              <a:rPr lang="en-US" sz="2000" dirty="0">
                <a:solidFill>
                  <a:schemeClr val="bg1"/>
                </a:solidFill>
              </a:rPr>
              <a:t>Includes functionalities for adding, updating, deleting, and retrieving customer information</a:t>
            </a:r>
          </a:p>
          <a:p>
            <a:pPr marL="914400" lvl="1" indent="-457200">
              <a:lnSpc>
                <a:spcPct val="150000"/>
              </a:lnSpc>
              <a:buFont typeface="Arial" panose="020B0604020202020204" pitchFamily="34" charset="0"/>
              <a:buChar char="•"/>
            </a:pPr>
            <a:r>
              <a:rPr lang="en-US" sz="2000" dirty="0">
                <a:solidFill>
                  <a:schemeClr val="bg1"/>
                </a:solidFill>
              </a:rPr>
              <a:t>Essential for maintaining accurate customer records and enhancing user experience</a:t>
            </a:r>
          </a:p>
          <a:p>
            <a:pPr lvl="1">
              <a:lnSpc>
                <a:spcPct val="150000"/>
              </a:lnSpc>
            </a:pPr>
            <a:r>
              <a:rPr lang="en-US" sz="1900" b="1" dirty="0">
                <a:solidFill>
                  <a:schemeClr val="bg1"/>
                </a:solidFill>
              </a:rPr>
              <a:t>Customer Data Model :</a:t>
            </a:r>
          </a:p>
          <a:p>
            <a:pPr lvl="1">
              <a:lnSpc>
                <a:spcPct val="150000"/>
              </a:lnSpc>
            </a:pPr>
            <a:endParaRPr lang="en-US" sz="1900" b="1" dirty="0">
              <a:solidFill>
                <a:schemeClr val="bg1"/>
              </a:solidFill>
            </a:endParaRPr>
          </a:p>
        </p:txBody>
      </p:sp>
      <p:pic>
        <p:nvPicPr>
          <p:cNvPr id="11" name="Picture 10">
            <a:extLst>
              <a:ext uri="{FF2B5EF4-FFF2-40B4-BE49-F238E27FC236}">
                <a16:creationId xmlns:a16="http://schemas.microsoft.com/office/drawing/2014/main" id="{CEEB53C5-0BB4-E0D8-9F42-736856B5C368}"/>
              </a:ext>
            </a:extLst>
          </p:cNvPr>
          <p:cNvPicPr>
            <a:picLocks noChangeAspect="1"/>
          </p:cNvPicPr>
          <p:nvPr/>
        </p:nvPicPr>
        <p:blipFill>
          <a:blip r:embed="rId4"/>
          <a:stretch>
            <a:fillRect/>
          </a:stretch>
        </p:blipFill>
        <p:spPr>
          <a:xfrm>
            <a:off x="2066362" y="4111456"/>
            <a:ext cx="8059275" cy="2419688"/>
          </a:xfrm>
          <a:prstGeom prst="rect">
            <a:avLst/>
          </a:prstGeom>
        </p:spPr>
      </p:pic>
    </p:spTree>
    <p:extLst>
      <p:ext uri="{BB962C8B-B14F-4D97-AF65-F5344CB8AC3E}">
        <p14:creationId xmlns:p14="http://schemas.microsoft.com/office/powerpoint/2010/main" val="3790339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129D80DC-5609-7F84-EE09-89D156E270E5}"/>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System Architecture</a:t>
            </a:r>
            <a:endParaRPr lang="en-GB" sz="2400" b="1" dirty="0">
              <a:solidFill>
                <a:schemeClr val="bg1"/>
              </a:solidFill>
              <a:latin typeface="Neue Machina" panose="00000500000000000000" pitchFamily="50" charset="0"/>
            </a:endParaRPr>
          </a:p>
        </p:txBody>
      </p:sp>
      <p:cxnSp>
        <p:nvCxnSpPr>
          <p:cNvPr id="4" name="Straight Connector 3">
            <a:extLst>
              <a:ext uri="{FF2B5EF4-FFF2-40B4-BE49-F238E27FC236}">
                <a16:creationId xmlns:a16="http://schemas.microsoft.com/office/drawing/2014/main" id="{A59F6D6E-9318-8F36-D3E3-155EBCF50E85}"/>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C916B2C-3F00-64B0-D9DE-0653D8268A2A}"/>
              </a:ext>
            </a:extLst>
          </p:cNvPr>
          <p:cNvSpPr txBox="1"/>
          <p:nvPr/>
        </p:nvSpPr>
        <p:spPr>
          <a:xfrm>
            <a:off x="835025" y="1670612"/>
            <a:ext cx="10521950" cy="4617546"/>
          </a:xfrm>
          <a:prstGeom prst="rect">
            <a:avLst/>
          </a:prstGeom>
          <a:noFill/>
        </p:spPr>
        <p:txBody>
          <a:bodyPr wrap="square" rtlCol="0">
            <a:spAutoFit/>
          </a:bodyPr>
          <a:lstStyle/>
          <a:p>
            <a:pPr>
              <a:lnSpc>
                <a:spcPct val="150000"/>
              </a:lnSpc>
            </a:pPr>
            <a:r>
              <a:rPr lang="en-US" sz="1900" b="1" dirty="0">
                <a:solidFill>
                  <a:schemeClr val="bg1"/>
                </a:solidFill>
              </a:rPr>
              <a:t>        Exception Handling:</a:t>
            </a:r>
          </a:p>
          <a:p>
            <a:pPr>
              <a:lnSpc>
                <a:spcPct val="150000"/>
              </a:lnSpc>
            </a:pPr>
            <a:endParaRPr lang="en-US" sz="300" b="1" dirty="0">
              <a:solidFill>
                <a:schemeClr val="bg1"/>
              </a:solidFill>
            </a:endParaRPr>
          </a:p>
          <a:p>
            <a:pPr marL="1257300" lvl="2" indent="-342900">
              <a:lnSpc>
                <a:spcPct val="150000"/>
              </a:lnSpc>
              <a:buFont typeface="Arial" panose="020B0604020202020204" pitchFamily="34" charset="0"/>
              <a:buChar char="•"/>
            </a:pPr>
            <a:r>
              <a:rPr lang="en-US" sz="2000" dirty="0">
                <a:solidFill>
                  <a:schemeClr val="bg1"/>
                </a:solidFill>
              </a:rPr>
              <a:t>CustomerNotFoundException : Handles cases where customer information is not found.</a:t>
            </a:r>
          </a:p>
          <a:p>
            <a:pPr marL="1257300" lvl="2" indent="-342900">
              <a:lnSpc>
                <a:spcPct val="150000"/>
              </a:lnSpc>
              <a:buFont typeface="Arial" panose="020B0604020202020204" pitchFamily="34" charset="0"/>
              <a:buChar char="•"/>
            </a:pPr>
            <a:r>
              <a:rPr lang="en-US" sz="2000" dirty="0">
                <a:solidFill>
                  <a:schemeClr val="bg1"/>
                </a:solidFill>
              </a:rPr>
              <a:t>Validation Errors : Manages issues related to invalid data input or constraints.</a:t>
            </a:r>
          </a:p>
          <a:p>
            <a:pPr lvl="1">
              <a:lnSpc>
                <a:spcPct val="150000"/>
              </a:lnSpc>
            </a:pPr>
            <a:r>
              <a:rPr lang="en-US" sz="1900" b="1" dirty="0">
                <a:solidFill>
                  <a:schemeClr val="bg1"/>
                </a:solidFill>
              </a:rPr>
              <a:t>Integration with Other Modules:</a:t>
            </a:r>
          </a:p>
          <a:p>
            <a:pPr lvl="1">
              <a:lnSpc>
                <a:spcPct val="150000"/>
              </a:lnSpc>
            </a:pPr>
            <a:endParaRPr lang="en-US" sz="300" b="1" dirty="0">
              <a:solidFill>
                <a:schemeClr val="bg1"/>
              </a:solidFill>
            </a:endParaRPr>
          </a:p>
          <a:p>
            <a:pPr marL="1257300" lvl="2" indent="-342900">
              <a:lnSpc>
                <a:spcPct val="150000"/>
              </a:lnSpc>
              <a:buFont typeface="Arial" panose="020B0604020202020204" pitchFamily="34" charset="0"/>
              <a:buChar char="•"/>
            </a:pPr>
            <a:r>
              <a:rPr lang="en-US" sz="1900" dirty="0">
                <a:solidFill>
                  <a:schemeClr val="bg1"/>
                </a:solidFill>
              </a:rPr>
              <a:t>Cart Management : Associates customer data with shopping carts.</a:t>
            </a:r>
          </a:p>
          <a:p>
            <a:pPr marL="1257300" lvl="2" indent="-342900">
              <a:lnSpc>
                <a:spcPct val="150000"/>
              </a:lnSpc>
              <a:buFont typeface="Arial" panose="020B0604020202020204" pitchFamily="34" charset="0"/>
              <a:buChar char="•"/>
            </a:pPr>
            <a:r>
              <a:rPr lang="en-US" sz="1900" dirty="0">
                <a:solidFill>
                  <a:schemeClr val="bg1"/>
                </a:solidFill>
              </a:rPr>
              <a:t>Order Processing : Links customer data to orders for tracking and management.</a:t>
            </a:r>
          </a:p>
          <a:p>
            <a:pPr marL="1257300" lvl="2" indent="-342900">
              <a:lnSpc>
                <a:spcPct val="150000"/>
              </a:lnSpc>
              <a:buFont typeface="Arial" panose="020B0604020202020204" pitchFamily="34" charset="0"/>
              <a:buChar char="•"/>
            </a:pPr>
            <a:r>
              <a:rPr lang="en-US" sz="1900" dirty="0">
                <a:solidFill>
                  <a:schemeClr val="bg1"/>
                </a:solidFill>
              </a:rPr>
              <a:t>Inventory Management : Ensures that customer orders are processed based on available stock.</a:t>
            </a:r>
          </a:p>
          <a:p>
            <a:pPr lvl="1">
              <a:lnSpc>
                <a:spcPct val="150000"/>
              </a:lnSpc>
            </a:pPr>
            <a:endParaRPr lang="en-US" sz="1900" dirty="0">
              <a:solidFill>
                <a:schemeClr val="bg1"/>
              </a:solidFill>
            </a:endParaRPr>
          </a:p>
          <a:p>
            <a:pPr lvl="1">
              <a:lnSpc>
                <a:spcPct val="150000"/>
              </a:lnSpc>
            </a:pPr>
            <a:endParaRPr lang="en-US" sz="1900" b="1" dirty="0">
              <a:solidFill>
                <a:schemeClr val="bg1"/>
              </a:solidFill>
            </a:endParaRPr>
          </a:p>
        </p:txBody>
      </p:sp>
    </p:spTree>
    <p:extLst>
      <p:ext uri="{BB962C8B-B14F-4D97-AF65-F5344CB8AC3E}">
        <p14:creationId xmlns:p14="http://schemas.microsoft.com/office/powerpoint/2010/main" val="3163436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129D80DC-5609-7F84-EE09-89D156E270E5}"/>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System Architecture</a:t>
            </a:r>
            <a:endParaRPr lang="en-GB" sz="2400" b="1" dirty="0">
              <a:solidFill>
                <a:schemeClr val="bg1"/>
              </a:solidFill>
              <a:latin typeface="Neue Machina" panose="00000500000000000000" pitchFamily="50" charset="0"/>
            </a:endParaRPr>
          </a:p>
        </p:txBody>
      </p:sp>
      <p:cxnSp>
        <p:nvCxnSpPr>
          <p:cNvPr id="4" name="Straight Connector 3">
            <a:extLst>
              <a:ext uri="{FF2B5EF4-FFF2-40B4-BE49-F238E27FC236}">
                <a16:creationId xmlns:a16="http://schemas.microsoft.com/office/drawing/2014/main" id="{A59F6D6E-9318-8F36-D3E3-155EBCF50E85}"/>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C916B2C-3F00-64B0-D9DE-0653D8268A2A}"/>
              </a:ext>
            </a:extLst>
          </p:cNvPr>
          <p:cNvSpPr txBox="1"/>
          <p:nvPr/>
        </p:nvSpPr>
        <p:spPr>
          <a:xfrm>
            <a:off x="835025" y="1670612"/>
            <a:ext cx="10521950" cy="3786549"/>
          </a:xfrm>
          <a:prstGeom prst="rect">
            <a:avLst/>
          </a:prstGeom>
          <a:noFill/>
        </p:spPr>
        <p:txBody>
          <a:bodyPr wrap="square" rtlCol="0">
            <a:spAutoFit/>
          </a:bodyPr>
          <a:lstStyle/>
          <a:p>
            <a:pPr marL="457200" indent="-457200">
              <a:lnSpc>
                <a:spcPct val="150000"/>
              </a:lnSpc>
              <a:buFont typeface="+mj-lt"/>
              <a:buAutoNum type="arabicPeriod" startAt="2"/>
            </a:pPr>
            <a:r>
              <a:rPr lang="en-US" sz="1900" b="1" dirty="0">
                <a:solidFill>
                  <a:schemeClr val="bg1"/>
                </a:solidFill>
              </a:rPr>
              <a:t>Cart Management:</a:t>
            </a:r>
          </a:p>
          <a:p>
            <a:pPr>
              <a:lnSpc>
                <a:spcPct val="150000"/>
              </a:lnSpc>
            </a:pPr>
            <a:endParaRPr lang="en-US" sz="300" b="1" dirty="0">
              <a:solidFill>
                <a:schemeClr val="bg1"/>
              </a:solidFill>
            </a:endParaRPr>
          </a:p>
          <a:p>
            <a:pPr marL="1257300" lvl="2" indent="-342900">
              <a:lnSpc>
                <a:spcPct val="150000"/>
              </a:lnSpc>
              <a:buFont typeface="Arial" panose="020B0604020202020204" pitchFamily="34" charset="0"/>
              <a:buChar char="•"/>
            </a:pPr>
            <a:r>
              <a:rPr lang="en-US" sz="2000" dirty="0">
                <a:solidFill>
                  <a:schemeClr val="bg1"/>
                </a:solidFill>
              </a:rPr>
              <a:t>Central hub for managing user shopping carts</a:t>
            </a:r>
          </a:p>
          <a:p>
            <a:pPr marL="1257300" lvl="2" indent="-342900">
              <a:lnSpc>
                <a:spcPct val="150000"/>
              </a:lnSpc>
              <a:buFont typeface="Arial" panose="020B0604020202020204" pitchFamily="34" charset="0"/>
              <a:buChar char="•"/>
            </a:pPr>
            <a:r>
              <a:rPr lang="en-US" sz="2000" dirty="0">
                <a:solidFill>
                  <a:schemeClr val="bg1"/>
                </a:solidFill>
              </a:rPr>
              <a:t>Integrates with user profiles and inventory for streamlined shopping</a:t>
            </a:r>
          </a:p>
          <a:p>
            <a:pPr marL="1257300" lvl="2" indent="-342900">
              <a:lnSpc>
                <a:spcPct val="150000"/>
              </a:lnSpc>
              <a:buFont typeface="Arial" panose="020B0604020202020204" pitchFamily="34" charset="0"/>
              <a:buChar char="•"/>
            </a:pPr>
            <a:r>
              <a:rPr lang="en-US" sz="2000" dirty="0">
                <a:solidFill>
                  <a:schemeClr val="bg1"/>
                </a:solidFill>
              </a:rPr>
              <a:t>Facilitates operations like adding, updating, and removing items, as well as placing orders</a:t>
            </a:r>
          </a:p>
          <a:p>
            <a:pPr lvl="1">
              <a:lnSpc>
                <a:spcPct val="150000"/>
              </a:lnSpc>
            </a:pPr>
            <a:r>
              <a:rPr lang="en-US" sz="1900" b="1" dirty="0">
                <a:solidFill>
                  <a:schemeClr val="bg1"/>
                </a:solidFill>
              </a:rPr>
              <a:t>Cart Data Model:</a:t>
            </a:r>
          </a:p>
          <a:p>
            <a:pPr lvl="1">
              <a:lnSpc>
                <a:spcPct val="150000"/>
              </a:lnSpc>
            </a:pPr>
            <a:endParaRPr lang="en-US" sz="300" b="1" dirty="0">
              <a:solidFill>
                <a:schemeClr val="bg1"/>
              </a:solidFill>
            </a:endParaRPr>
          </a:p>
          <a:p>
            <a:pPr lvl="1">
              <a:lnSpc>
                <a:spcPct val="150000"/>
              </a:lnSpc>
            </a:pPr>
            <a:endParaRPr lang="en-US" sz="1900" dirty="0">
              <a:solidFill>
                <a:schemeClr val="bg1"/>
              </a:solidFill>
            </a:endParaRPr>
          </a:p>
          <a:p>
            <a:pPr lvl="1">
              <a:lnSpc>
                <a:spcPct val="150000"/>
              </a:lnSpc>
            </a:pPr>
            <a:endParaRPr lang="en-US" sz="1900" b="1" dirty="0">
              <a:solidFill>
                <a:schemeClr val="bg1"/>
              </a:solidFill>
            </a:endParaRPr>
          </a:p>
        </p:txBody>
      </p:sp>
      <p:pic>
        <p:nvPicPr>
          <p:cNvPr id="7" name="Picture 6">
            <a:extLst>
              <a:ext uri="{FF2B5EF4-FFF2-40B4-BE49-F238E27FC236}">
                <a16:creationId xmlns:a16="http://schemas.microsoft.com/office/drawing/2014/main" id="{787E9BC3-727D-8EBE-8389-5D4219D70017}"/>
              </a:ext>
            </a:extLst>
          </p:cNvPr>
          <p:cNvPicPr>
            <a:picLocks noChangeAspect="1"/>
          </p:cNvPicPr>
          <p:nvPr/>
        </p:nvPicPr>
        <p:blipFill>
          <a:blip r:embed="rId4"/>
          <a:stretch>
            <a:fillRect/>
          </a:stretch>
        </p:blipFill>
        <p:spPr>
          <a:xfrm>
            <a:off x="1818699" y="4779849"/>
            <a:ext cx="8249801" cy="1629002"/>
          </a:xfrm>
          <a:prstGeom prst="rect">
            <a:avLst/>
          </a:prstGeom>
        </p:spPr>
      </p:pic>
    </p:spTree>
    <p:extLst>
      <p:ext uri="{BB962C8B-B14F-4D97-AF65-F5344CB8AC3E}">
        <p14:creationId xmlns:p14="http://schemas.microsoft.com/office/powerpoint/2010/main" val="262447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sp>
        <p:nvSpPr>
          <p:cNvPr id="2" name="TextBox 1">
            <a:extLst>
              <a:ext uri="{FF2B5EF4-FFF2-40B4-BE49-F238E27FC236}">
                <a16:creationId xmlns:a16="http://schemas.microsoft.com/office/drawing/2014/main" id="{129D80DC-5609-7F84-EE09-89D156E270E5}"/>
              </a:ext>
            </a:extLst>
          </p:cNvPr>
          <p:cNvSpPr txBox="1"/>
          <p:nvPr/>
        </p:nvSpPr>
        <p:spPr>
          <a:xfrm>
            <a:off x="323850" y="869986"/>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    </a:t>
            </a:r>
            <a:r>
              <a:rPr lang="en-IN" sz="2400" b="1" dirty="0">
                <a:solidFill>
                  <a:schemeClr val="bg1"/>
                </a:solidFill>
                <a:latin typeface="Neue Machina" panose="00000500000000000000" pitchFamily="50" charset="0"/>
                <a:ea typeface="Calibri" panose="020F0502020204030204" pitchFamily="34" charset="0"/>
              </a:rPr>
              <a:t>System Architecture</a:t>
            </a:r>
            <a:endParaRPr lang="en-GB" sz="2400" b="1" dirty="0">
              <a:solidFill>
                <a:schemeClr val="bg1"/>
              </a:solidFill>
              <a:latin typeface="Neue Machina" panose="00000500000000000000" pitchFamily="50" charset="0"/>
            </a:endParaRPr>
          </a:p>
        </p:txBody>
      </p:sp>
      <p:cxnSp>
        <p:nvCxnSpPr>
          <p:cNvPr id="4" name="Straight Connector 3">
            <a:extLst>
              <a:ext uri="{FF2B5EF4-FFF2-40B4-BE49-F238E27FC236}">
                <a16:creationId xmlns:a16="http://schemas.microsoft.com/office/drawing/2014/main" id="{A59F6D6E-9318-8F36-D3E3-155EBCF50E85}"/>
              </a:ext>
            </a:extLst>
          </p:cNvPr>
          <p:cNvCxnSpPr>
            <a:cxnSpLocks/>
          </p:cNvCxnSpPr>
          <p:nvPr/>
        </p:nvCxnSpPr>
        <p:spPr>
          <a:xfrm>
            <a:off x="323850" y="1352550"/>
            <a:ext cx="105219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C916B2C-3F00-64B0-D9DE-0653D8268A2A}"/>
              </a:ext>
            </a:extLst>
          </p:cNvPr>
          <p:cNvSpPr txBox="1"/>
          <p:nvPr/>
        </p:nvSpPr>
        <p:spPr>
          <a:xfrm>
            <a:off x="835025" y="1670612"/>
            <a:ext cx="10521950" cy="4178965"/>
          </a:xfrm>
          <a:prstGeom prst="rect">
            <a:avLst/>
          </a:prstGeom>
          <a:noFill/>
        </p:spPr>
        <p:txBody>
          <a:bodyPr wrap="square" rtlCol="0">
            <a:spAutoFit/>
          </a:bodyPr>
          <a:lstStyle/>
          <a:p>
            <a:pPr lvl="1">
              <a:lnSpc>
                <a:spcPct val="150000"/>
              </a:lnSpc>
            </a:pPr>
            <a:r>
              <a:rPr lang="en-US" sz="1900" b="1" dirty="0">
                <a:solidFill>
                  <a:schemeClr val="bg1"/>
                </a:solidFill>
              </a:rPr>
              <a:t>Line Item Data Model:</a:t>
            </a:r>
          </a:p>
          <a:p>
            <a:pPr>
              <a:lnSpc>
                <a:spcPct val="150000"/>
              </a:lnSpc>
            </a:pPr>
            <a:endParaRPr lang="en-US" sz="3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300" b="1" dirty="0">
              <a:solidFill>
                <a:schemeClr val="bg1"/>
              </a:solidFill>
            </a:endParaRPr>
          </a:p>
          <a:p>
            <a:pPr lvl="1">
              <a:lnSpc>
                <a:spcPct val="150000"/>
              </a:lnSpc>
            </a:pPr>
            <a:endParaRPr lang="en-US" sz="1900" dirty="0">
              <a:solidFill>
                <a:schemeClr val="bg1"/>
              </a:solidFill>
            </a:endParaRPr>
          </a:p>
          <a:p>
            <a:pPr lvl="1">
              <a:lnSpc>
                <a:spcPct val="150000"/>
              </a:lnSpc>
            </a:pPr>
            <a:endParaRPr lang="en-US" sz="1900" b="1" dirty="0">
              <a:solidFill>
                <a:schemeClr val="bg1"/>
              </a:solidFill>
            </a:endParaRPr>
          </a:p>
        </p:txBody>
      </p:sp>
      <p:pic>
        <p:nvPicPr>
          <p:cNvPr id="9" name="Picture 8">
            <a:extLst>
              <a:ext uri="{FF2B5EF4-FFF2-40B4-BE49-F238E27FC236}">
                <a16:creationId xmlns:a16="http://schemas.microsoft.com/office/drawing/2014/main" id="{A0A43247-13CD-E4D0-183C-EB877B08C61A}"/>
              </a:ext>
            </a:extLst>
          </p:cNvPr>
          <p:cNvPicPr>
            <a:picLocks noChangeAspect="1"/>
          </p:cNvPicPr>
          <p:nvPr/>
        </p:nvPicPr>
        <p:blipFill>
          <a:blip r:embed="rId4"/>
          <a:stretch>
            <a:fillRect/>
          </a:stretch>
        </p:blipFill>
        <p:spPr>
          <a:xfrm>
            <a:off x="1695594" y="2254776"/>
            <a:ext cx="7372206" cy="1927907"/>
          </a:xfrm>
          <a:prstGeom prst="rect">
            <a:avLst/>
          </a:prstGeom>
        </p:spPr>
      </p:pic>
      <p:sp>
        <p:nvSpPr>
          <p:cNvPr id="10" name="TextBox 9">
            <a:extLst>
              <a:ext uri="{FF2B5EF4-FFF2-40B4-BE49-F238E27FC236}">
                <a16:creationId xmlns:a16="http://schemas.microsoft.com/office/drawing/2014/main" id="{3E5675D0-CD3C-3AA1-124D-8B40F08BDB13}"/>
              </a:ext>
            </a:extLst>
          </p:cNvPr>
          <p:cNvSpPr txBox="1"/>
          <p:nvPr/>
        </p:nvSpPr>
        <p:spPr>
          <a:xfrm>
            <a:off x="835025" y="4197046"/>
            <a:ext cx="10521950" cy="6394956"/>
          </a:xfrm>
          <a:prstGeom prst="rect">
            <a:avLst/>
          </a:prstGeom>
          <a:noFill/>
        </p:spPr>
        <p:txBody>
          <a:bodyPr wrap="square" rtlCol="0">
            <a:spAutoFit/>
          </a:bodyPr>
          <a:lstStyle/>
          <a:p>
            <a:pPr lvl="1">
              <a:lnSpc>
                <a:spcPct val="150000"/>
              </a:lnSpc>
            </a:pPr>
            <a:r>
              <a:rPr lang="en-US" sz="1900" b="1" dirty="0">
                <a:solidFill>
                  <a:schemeClr val="bg1"/>
                </a:solidFill>
              </a:rPr>
              <a:t>Integration with Other Modules:</a:t>
            </a:r>
          </a:p>
          <a:p>
            <a:pPr marL="1257300" lvl="2" indent="-342900">
              <a:lnSpc>
                <a:spcPct val="150000"/>
              </a:lnSpc>
              <a:buFont typeface="Arial" panose="020B0604020202020204" pitchFamily="34" charset="0"/>
              <a:buChar char="•"/>
            </a:pPr>
            <a:r>
              <a:rPr lang="en-US" sz="1900" dirty="0">
                <a:solidFill>
                  <a:schemeClr val="bg1"/>
                </a:solidFill>
              </a:rPr>
              <a:t>Customer Data: Associates cart with customer details for personalized service</a:t>
            </a:r>
          </a:p>
          <a:p>
            <a:pPr marL="1257300" lvl="2" indent="-342900">
              <a:lnSpc>
                <a:spcPct val="150000"/>
              </a:lnSpc>
              <a:buFont typeface="Arial" panose="020B0604020202020204" pitchFamily="34" charset="0"/>
              <a:buChar char="•"/>
            </a:pPr>
            <a:r>
              <a:rPr lang="en-US" sz="1900" dirty="0">
                <a:solidFill>
                  <a:schemeClr val="bg1"/>
                </a:solidFill>
              </a:rPr>
              <a:t>Order System: Links cart contents directly to the order system for efficient checkout</a:t>
            </a:r>
          </a:p>
          <a:p>
            <a:pPr marL="1257300" lvl="2" indent="-342900">
              <a:lnSpc>
                <a:spcPct val="150000"/>
              </a:lnSpc>
              <a:buFont typeface="Arial" panose="020B0604020202020204" pitchFamily="34" charset="0"/>
              <a:buChar char="•"/>
            </a:pPr>
            <a:r>
              <a:rPr lang="en-US" sz="2000" dirty="0">
                <a:solidFill>
                  <a:schemeClr val="bg1"/>
                </a:solidFill>
              </a:rPr>
              <a:t>Inventory Check</a:t>
            </a:r>
            <a:r>
              <a:rPr lang="en-US" sz="2000" b="1" dirty="0">
                <a:solidFill>
                  <a:schemeClr val="bg1"/>
                </a:solidFill>
              </a:rPr>
              <a:t>:</a:t>
            </a:r>
            <a:r>
              <a:rPr lang="en-US" sz="2000" dirty="0">
                <a:solidFill>
                  <a:schemeClr val="bg1"/>
                </a:solidFill>
              </a:rPr>
              <a:t> Synchronizes cart with inventory levels to manage product availability</a:t>
            </a:r>
          </a:p>
          <a:p>
            <a:pPr marL="1257300" lvl="2" indent="-342900">
              <a:lnSpc>
                <a:spcPct val="150000"/>
              </a:lnSpc>
              <a:buFont typeface="Arial" panose="020B0604020202020204" pitchFamily="34" charset="0"/>
              <a:buChar char="•"/>
            </a:pPr>
            <a:endParaRPr lang="en-US" sz="1900" dirty="0">
              <a:solidFill>
                <a:schemeClr val="bg1"/>
              </a:solidFill>
            </a:endParaRPr>
          </a:p>
          <a:p>
            <a:pPr lvl="1">
              <a:lnSpc>
                <a:spcPct val="150000"/>
              </a:lnSpc>
            </a:pPr>
            <a:endParaRPr lang="en-US" sz="1900" b="1" dirty="0">
              <a:solidFill>
                <a:schemeClr val="bg1"/>
              </a:solidFill>
            </a:endParaRPr>
          </a:p>
          <a:p>
            <a:pPr>
              <a:lnSpc>
                <a:spcPct val="150000"/>
              </a:lnSpc>
            </a:pPr>
            <a:endParaRPr lang="en-US" sz="3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9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1000" b="1" dirty="0">
              <a:solidFill>
                <a:schemeClr val="bg1"/>
              </a:solidFill>
            </a:endParaRPr>
          </a:p>
          <a:p>
            <a:pPr lvl="1">
              <a:lnSpc>
                <a:spcPct val="150000"/>
              </a:lnSpc>
            </a:pPr>
            <a:endParaRPr lang="en-US" sz="300" b="1" dirty="0">
              <a:solidFill>
                <a:schemeClr val="bg1"/>
              </a:solidFill>
            </a:endParaRPr>
          </a:p>
          <a:p>
            <a:pPr lvl="1">
              <a:lnSpc>
                <a:spcPct val="150000"/>
              </a:lnSpc>
            </a:pPr>
            <a:endParaRPr lang="en-US" sz="1900" dirty="0">
              <a:solidFill>
                <a:schemeClr val="bg1"/>
              </a:solidFill>
            </a:endParaRPr>
          </a:p>
          <a:p>
            <a:pPr lvl="1">
              <a:lnSpc>
                <a:spcPct val="150000"/>
              </a:lnSpc>
            </a:pPr>
            <a:endParaRPr lang="en-US" sz="1900" b="1" dirty="0">
              <a:solidFill>
                <a:schemeClr val="bg1"/>
              </a:solidFill>
            </a:endParaRPr>
          </a:p>
        </p:txBody>
      </p:sp>
    </p:spTree>
    <p:extLst>
      <p:ext uri="{BB962C8B-B14F-4D97-AF65-F5344CB8AC3E}">
        <p14:creationId xmlns:p14="http://schemas.microsoft.com/office/powerpoint/2010/main" val="1612239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TotalTime>
  <Words>975</Words>
  <Application>Microsoft Office PowerPoint</Application>
  <PresentationFormat>Widescreen</PresentationFormat>
  <Paragraphs>194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Helvetica</vt:lpstr>
      <vt:lpstr>Neue Machina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Hemanth Babu</cp:lastModifiedBy>
  <cp:revision>41</cp:revision>
  <dcterms:created xsi:type="dcterms:W3CDTF">2023-02-09T10:19:33Z</dcterms:created>
  <dcterms:modified xsi:type="dcterms:W3CDTF">2024-08-26T08:26:29Z</dcterms:modified>
</cp:coreProperties>
</file>